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260" r:id="rId2"/>
    <p:sldId id="263" r:id="rId3"/>
    <p:sldId id="278" r:id="rId4"/>
    <p:sldId id="1266" r:id="rId5"/>
    <p:sldId id="452" r:id="rId6"/>
    <p:sldId id="265" r:id="rId7"/>
    <p:sldId id="256" r:id="rId8"/>
    <p:sldId id="257" r:id="rId9"/>
    <p:sldId id="1269" r:id="rId10"/>
    <p:sldId id="1270" r:id="rId11"/>
    <p:sldId id="303" r:id="rId12"/>
    <p:sldId id="314" r:id="rId13"/>
    <p:sldId id="295" r:id="rId14"/>
    <p:sldId id="1268" r:id="rId15"/>
    <p:sldId id="454" r:id="rId16"/>
    <p:sldId id="455" r:id="rId17"/>
    <p:sldId id="1271" r:id="rId18"/>
    <p:sldId id="267" r:id="rId19"/>
    <p:sldId id="1272" r:id="rId20"/>
  </p:sldIdLst>
  <p:sldSz cx="12192000" cy="6858000"/>
  <p:notesSz cx="6858000" cy="9144000"/>
  <p:embeddedFontLst>
    <p:embeddedFont>
      <p:font typeface="Lato" panose="020F0502020204030203" pitchFamily="34" charset="0"/>
      <p:regular r:id="rId22"/>
      <p:bold r:id="rId23"/>
      <p:italic r:id="rId24"/>
      <p:boldItalic r:id="rId25"/>
    </p:embeddedFont>
    <p:embeddedFont>
      <p:font typeface="Poppins" panose="00000500000000000000" pitchFamily="2" charset="0"/>
      <p:regular r:id="rId26"/>
      <p:bold r:id="rId27"/>
      <p:italic r:id="rId28"/>
      <p:boldItalic r:id="rId29"/>
    </p:embeddedFont>
    <p:embeddedFont>
      <p:font typeface="Poppins Light" panose="00000400000000000000" pitchFamily="2" charset="0"/>
      <p:regular r:id="rId30"/>
      <p:italic r:id="rId31"/>
    </p:embeddedFont>
    <p:embeddedFont>
      <p:font typeface="Poppins SemiBold" panose="00000700000000000000" pitchFamily="2" charset="0"/>
      <p:bold r:id="rId32"/>
      <p:boldItalic r:id="rId33"/>
    </p:embeddedFont>
    <p:embeddedFont>
      <p:font typeface="Quicksand SemiBold" panose="020B0604020202020204" charset="0"/>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A2E8"/>
    <a:srgbClr val="8FCF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174" autoAdjust="0"/>
  </p:normalViewPr>
  <p:slideViewPr>
    <p:cSldViewPr snapToGrid="0" showGuides="1">
      <p:cViewPr varScale="1">
        <p:scale>
          <a:sx n="61" d="100"/>
          <a:sy n="61"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5T09:31:49.9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5T09:31:50.64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5T09:31:50.81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8B9EC8-736B-40BA-982B-2D5FF2A84E59}" type="datetimeFigureOut">
              <a:rPr lang="en-US" smtClean="0"/>
              <a:t>5/11/2024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9EED4D-92E2-45F6-A9C9-7D0686FDBA12}" type="slidenum">
              <a:rPr lang="en-US" smtClean="0"/>
              <a:t>‹#›</a:t>
            </a:fld>
            <a:endParaRPr lang="en-US"/>
          </a:p>
        </p:txBody>
      </p:sp>
    </p:spTree>
    <p:extLst>
      <p:ext uri="{BB962C8B-B14F-4D97-AF65-F5344CB8AC3E}">
        <p14:creationId xmlns:p14="http://schemas.microsoft.com/office/powerpoint/2010/main" val="763773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8" name="Google Shape;60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B6D6D-271C-45CB-B094-6F77B6A87598}" type="slidenum">
              <a:rPr lang="en-US" smtClean="0"/>
              <a:t>9</a:t>
            </a:fld>
            <a:endParaRPr lang="en-US"/>
          </a:p>
        </p:txBody>
      </p:sp>
    </p:spTree>
    <p:extLst>
      <p:ext uri="{BB962C8B-B14F-4D97-AF65-F5344CB8AC3E}">
        <p14:creationId xmlns:p14="http://schemas.microsoft.com/office/powerpoint/2010/main" val="1155802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243621"/>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0_Table of Conten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3347218"/>
            <a:ext cx="6642101" cy="2977382"/>
          </a:xfrm>
          <a:custGeom>
            <a:avLst/>
            <a:gdLst>
              <a:gd name="connsiteX0" fmla="*/ 0 w 6858001"/>
              <a:gd name="connsiteY0" fmla="*/ 0 h 2977382"/>
              <a:gd name="connsiteX1" fmla="*/ 6858001 w 6858001"/>
              <a:gd name="connsiteY1" fmla="*/ 0 h 2977382"/>
              <a:gd name="connsiteX2" fmla="*/ 6858001 w 6858001"/>
              <a:gd name="connsiteY2" fmla="*/ 2977382 h 2977382"/>
              <a:gd name="connsiteX3" fmla="*/ 0 w 6858001"/>
              <a:gd name="connsiteY3" fmla="*/ 2977382 h 2977382"/>
            </a:gdLst>
            <a:ahLst/>
            <a:cxnLst>
              <a:cxn ang="0">
                <a:pos x="connsiteX0" y="connsiteY0"/>
              </a:cxn>
              <a:cxn ang="0">
                <a:pos x="connsiteX1" y="connsiteY1"/>
              </a:cxn>
              <a:cxn ang="0">
                <a:pos x="connsiteX2" y="connsiteY2"/>
              </a:cxn>
              <a:cxn ang="0">
                <a:pos x="connsiteX3" y="connsiteY3"/>
              </a:cxn>
            </a:cxnLst>
            <a:rect l="l" t="t" r="r" b="b"/>
            <a:pathLst>
              <a:path w="6858001" h="2977382">
                <a:moveTo>
                  <a:pt x="0" y="0"/>
                </a:moveTo>
                <a:lnTo>
                  <a:pt x="6858001" y="0"/>
                </a:lnTo>
                <a:lnTo>
                  <a:pt x="6858001" y="2977382"/>
                </a:lnTo>
                <a:lnTo>
                  <a:pt x="0" y="2977382"/>
                </a:lnTo>
                <a:close/>
              </a:path>
            </a:pathLst>
          </a:custGeom>
          <a:solidFill>
            <a:schemeClr val="tx2">
              <a:lumMod val="10000"/>
              <a:lumOff val="90000"/>
            </a:schemeClr>
          </a:solidFill>
        </p:spPr>
        <p:txBody>
          <a:bodyPr wrap="square" anchor="ctr">
            <a:noAutofit/>
          </a:bodyPr>
          <a:lstStyle>
            <a:lvl1pPr marL="0" indent="0" algn="ctr">
              <a:buFontTx/>
              <a:buNone/>
              <a:defRPr sz="1500"/>
            </a:lvl1pPr>
          </a:lstStyle>
          <a:p>
            <a:endParaRPr lang="en-US"/>
          </a:p>
        </p:txBody>
      </p:sp>
    </p:spTree>
    <p:extLst>
      <p:ext uri="{BB962C8B-B14F-4D97-AF65-F5344CB8AC3E}">
        <p14:creationId xmlns:p14="http://schemas.microsoft.com/office/powerpoint/2010/main" val="256682444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457071F-6AA6-4C80-2A0F-0F55C2197D1F}"/>
              </a:ext>
            </a:extLst>
          </p:cNvPr>
          <p:cNvSpPr>
            <a:spLocks noGrp="1"/>
          </p:cNvSpPr>
          <p:nvPr>
            <p:ph type="pic" sz="quarter" idx="10"/>
          </p:nvPr>
        </p:nvSpPr>
        <p:spPr>
          <a:xfrm>
            <a:off x="6505721" y="2"/>
            <a:ext cx="5734956" cy="6857999"/>
          </a:xfrm>
          <a:custGeom>
            <a:avLst/>
            <a:gdLst>
              <a:gd name="connsiteX0" fmla="*/ 0 w 5734956"/>
              <a:gd name="connsiteY0" fmla="*/ 0 h 6857999"/>
              <a:gd name="connsiteX1" fmla="*/ 5734956 w 5734956"/>
              <a:gd name="connsiteY1" fmla="*/ 0 h 6857999"/>
              <a:gd name="connsiteX2" fmla="*/ 5734956 w 5734956"/>
              <a:gd name="connsiteY2" fmla="*/ 6857999 h 6857999"/>
              <a:gd name="connsiteX3" fmla="*/ 0 w 573495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34956" h="6857999">
                <a:moveTo>
                  <a:pt x="0" y="0"/>
                </a:moveTo>
                <a:lnTo>
                  <a:pt x="5734956" y="0"/>
                </a:lnTo>
                <a:lnTo>
                  <a:pt x="5734956" y="6857999"/>
                </a:lnTo>
                <a:lnTo>
                  <a:pt x="0" y="6857999"/>
                </a:lnTo>
                <a:close/>
              </a:path>
            </a:pathLst>
          </a:custGeom>
        </p:spPr>
        <p:txBody>
          <a:bodyPr wrap="square">
            <a:noAutofit/>
          </a:bodyPr>
          <a:lstStyle/>
          <a:p>
            <a:endParaRPr lang="en-US"/>
          </a:p>
        </p:txBody>
      </p:sp>
    </p:spTree>
    <p:extLst>
      <p:ext uri="{BB962C8B-B14F-4D97-AF65-F5344CB8AC3E}">
        <p14:creationId xmlns:p14="http://schemas.microsoft.com/office/powerpoint/2010/main" val="357849458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out us 5">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D607D53-DD79-445D-904F-FCE2B659E836}"/>
              </a:ext>
            </a:extLst>
          </p:cNvPr>
          <p:cNvSpPr>
            <a:spLocks noGrp="1"/>
          </p:cNvSpPr>
          <p:nvPr>
            <p:ph type="pic" sz="quarter" idx="10"/>
          </p:nvPr>
        </p:nvSpPr>
        <p:spPr>
          <a:xfrm>
            <a:off x="0" y="7258"/>
            <a:ext cx="6207296" cy="6850743"/>
          </a:xfrm>
          <a:custGeom>
            <a:avLst/>
            <a:gdLst>
              <a:gd name="connsiteX0" fmla="*/ 0 w 6207296"/>
              <a:gd name="connsiteY0" fmla="*/ 0 h 6850743"/>
              <a:gd name="connsiteX1" fmla="*/ 3876821 w 6207296"/>
              <a:gd name="connsiteY1" fmla="*/ 0 h 6850743"/>
              <a:gd name="connsiteX2" fmla="*/ 6207296 w 6207296"/>
              <a:gd name="connsiteY2" fmla="*/ 3394836 h 6850743"/>
              <a:gd name="connsiteX3" fmla="*/ 3826232 w 6207296"/>
              <a:gd name="connsiteY3" fmla="*/ 6850743 h 6850743"/>
              <a:gd name="connsiteX4" fmla="*/ 0 w 6207296"/>
              <a:gd name="connsiteY4" fmla="*/ 6850743 h 685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296" h="6850743">
                <a:moveTo>
                  <a:pt x="0" y="0"/>
                </a:moveTo>
                <a:lnTo>
                  <a:pt x="3876821" y="0"/>
                </a:lnTo>
                <a:lnTo>
                  <a:pt x="6207296" y="3394836"/>
                </a:lnTo>
                <a:lnTo>
                  <a:pt x="3826232" y="6850743"/>
                </a:lnTo>
                <a:lnTo>
                  <a:pt x="0" y="6850743"/>
                </a:lnTo>
                <a:close/>
              </a:path>
            </a:pathLst>
          </a:custGeom>
          <a:pattFill prst="pct20">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42975851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B735A544-3623-A907-6D14-D3E6EB53C11B}"/>
              </a:ext>
            </a:extLst>
          </p:cNvPr>
          <p:cNvSpPr>
            <a:spLocks noGrp="1"/>
          </p:cNvSpPr>
          <p:nvPr>
            <p:ph type="pic" sz="quarter" idx="10"/>
          </p:nvPr>
        </p:nvSpPr>
        <p:spPr>
          <a:xfrm>
            <a:off x="3352800" y="0"/>
            <a:ext cx="4979896" cy="6858001"/>
          </a:xfrm>
          <a:prstGeom prst="rect">
            <a:avLst/>
          </a:prstGeom>
          <a:pattFill prst="pct10">
            <a:fgClr>
              <a:schemeClr val="accent1"/>
            </a:fgClr>
            <a:bgClr>
              <a:schemeClr val="bg1"/>
            </a:bgClr>
          </a:pattFill>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134308277"/>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8_Title Slid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FC868C73-96F6-46F5-BE10-3ACF153A84E8}"/>
              </a:ext>
            </a:extLst>
          </p:cNvPr>
          <p:cNvSpPr>
            <a:spLocks noGrp="1"/>
          </p:cNvSpPr>
          <p:nvPr>
            <p:ph type="pic" sz="quarter" idx="11"/>
          </p:nvPr>
        </p:nvSpPr>
        <p:spPr>
          <a:xfrm>
            <a:off x="6209417" y="733347"/>
            <a:ext cx="5018764" cy="6124653"/>
          </a:xfrm>
          <a:prstGeom prst="rect">
            <a:avLst/>
          </a:prstGeom>
        </p:spPr>
        <p:txBody>
          <a:bodyPr wrap="square">
            <a:noAutofit/>
          </a:bodyPr>
          <a:lstStyle>
            <a:lvl1pPr>
              <a:defRPr lang="id-ID" sz="1600">
                <a:solidFill>
                  <a:schemeClr val="bg1">
                    <a:lumMod val="65000"/>
                  </a:schemeClr>
                </a:solidFill>
                <a:latin typeface="+mj-lt"/>
              </a:defRPr>
            </a:lvl1pPr>
          </a:lstStyle>
          <a:p>
            <a:pPr lvl="0"/>
            <a:endParaRPr lang="id-ID"/>
          </a:p>
        </p:txBody>
      </p:sp>
    </p:spTree>
    <p:extLst>
      <p:ext uri="{BB962C8B-B14F-4D97-AF65-F5344CB8AC3E}">
        <p14:creationId xmlns:p14="http://schemas.microsoft.com/office/powerpoint/2010/main" val="189848774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506F291-D81B-D25C-6155-C4DBA96B399A}"/>
              </a:ext>
            </a:extLst>
          </p:cNvPr>
          <p:cNvSpPr>
            <a:spLocks noGrp="1"/>
          </p:cNvSpPr>
          <p:nvPr>
            <p:ph type="pic" sz="quarter" idx="10"/>
          </p:nvPr>
        </p:nvSpPr>
        <p:spPr>
          <a:xfrm>
            <a:off x="0" y="838200"/>
            <a:ext cx="4522464" cy="5181600"/>
          </a:xfrm>
          <a:custGeom>
            <a:avLst/>
            <a:gdLst>
              <a:gd name="connsiteX0" fmla="*/ 0 w 4522464"/>
              <a:gd name="connsiteY0" fmla="*/ 0 h 5181600"/>
              <a:gd name="connsiteX1" fmla="*/ 4522464 w 4522464"/>
              <a:gd name="connsiteY1" fmla="*/ 0 h 5181600"/>
              <a:gd name="connsiteX2" fmla="*/ 4522464 w 4522464"/>
              <a:gd name="connsiteY2" fmla="*/ 5181600 h 5181600"/>
              <a:gd name="connsiteX3" fmla="*/ 0 w 4522464"/>
              <a:gd name="connsiteY3" fmla="*/ 5181600 h 5181600"/>
            </a:gdLst>
            <a:ahLst/>
            <a:cxnLst>
              <a:cxn ang="0">
                <a:pos x="connsiteX0" y="connsiteY0"/>
              </a:cxn>
              <a:cxn ang="0">
                <a:pos x="connsiteX1" y="connsiteY1"/>
              </a:cxn>
              <a:cxn ang="0">
                <a:pos x="connsiteX2" y="connsiteY2"/>
              </a:cxn>
              <a:cxn ang="0">
                <a:pos x="connsiteX3" y="connsiteY3"/>
              </a:cxn>
            </a:cxnLst>
            <a:rect l="l" t="t" r="r" b="b"/>
            <a:pathLst>
              <a:path w="4522464" h="5181600">
                <a:moveTo>
                  <a:pt x="0" y="0"/>
                </a:moveTo>
                <a:lnTo>
                  <a:pt x="4522464" y="0"/>
                </a:lnTo>
                <a:lnTo>
                  <a:pt x="4522464" y="5181600"/>
                </a:lnTo>
                <a:lnTo>
                  <a:pt x="0" y="5181600"/>
                </a:lnTo>
                <a:close/>
              </a:path>
            </a:pathLst>
          </a:custGeom>
        </p:spPr>
        <p:txBody>
          <a:bodyPr wrap="square">
            <a:noAutofit/>
          </a:bodyPr>
          <a:lstStyle/>
          <a:p>
            <a:endParaRPr lang="en-US"/>
          </a:p>
        </p:txBody>
      </p:sp>
    </p:spTree>
    <p:extLst>
      <p:ext uri="{BB962C8B-B14F-4D97-AF65-F5344CB8AC3E}">
        <p14:creationId xmlns:p14="http://schemas.microsoft.com/office/powerpoint/2010/main" val="69428866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309E44F5-7200-DBA7-BC09-D9375DDD5155}"/>
              </a:ext>
            </a:extLst>
          </p:cNvPr>
          <p:cNvSpPr>
            <a:spLocks noGrp="1"/>
          </p:cNvSpPr>
          <p:nvPr>
            <p:ph type="pic" sz="quarter" idx="12" hasCustomPrompt="1"/>
          </p:nvPr>
        </p:nvSpPr>
        <p:spPr>
          <a:xfrm>
            <a:off x="6940580" y="-135983"/>
            <a:ext cx="4832320" cy="6480511"/>
          </a:xfrm>
          <a:prstGeom prst="roundRect">
            <a:avLst>
              <a:gd name="adj" fmla="val 1334"/>
            </a:avLst>
          </a:prstGeom>
          <a:pattFill prst="pct5">
            <a:fgClr>
              <a:schemeClr val="accent1"/>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b="0">
                <a:solidFill>
                  <a:schemeClr val="bg1">
                    <a:alpha val="40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Tree>
    <p:extLst>
      <p:ext uri="{BB962C8B-B14F-4D97-AF65-F5344CB8AC3E}">
        <p14:creationId xmlns:p14="http://schemas.microsoft.com/office/powerpoint/2010/main" val="262130239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428F8B1-AD49-4CDA-8D8A-B9518CF536DA}"/>
              </a:ext>
            </a:extLst>
          </p:cNvPr>
          <p:cNvSpPr>
            <a:spLocks noGrp="1"/>
          </p:cNvSpPr>
          <p:nvPr>
            <p:ph type="pic" sz="quarter" idx="12" hasCustomPrompt="1"/>
          </p:nvPr>
        </p:nvSpPr>
        <p:spPr>
          <a:xfrm>
            <a:off x="595086" y="-79711"/>
            <a:ext cx="4832320" cy="6553082"/>
          </a:xfrm>
          <a:prstGeom prst="roundRect">
            <a:avLst>
              <a:gd name="adj" fmla="val 1334"/>
            </a:avLst>
          </a:prstGeom>
          <a:no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b="0">
                <a:solidFill>
                  <a:schemeClr val="bg1">
                    <a:alpha val="40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Tree>
    <p:extLst>
      <p:ext uri="{BB962C8B-B14F-4D97-AF65-F5344CB8AC3E}">
        <p14:creationId xmlns:p14="http://schemas.microsoft.com/office/powerpoint/2010/main" val="3484299340"/>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CCF92A2-E107-6AB9-A2D5-3070756049C3}"/>
              </a:ext>
            </a:extLst>
          </p:cNvPr>
          <p:cNvSpPr>
            <a:spLocks noGrp="1"/>
          </p:cNvSpPr>
          <p:nvPr>
            <p:ph type="pic" sz="quarter" idx="10"/>
          </p:nvPr>
        </p:nvSpPr>
        <p:spPr>
          <a:xfrm>
            <a:off x="0" y="0"/>
            <a:ext cx="8128000" cy="6858000"/>
          </a:xfrm>
          <a:custGeom>
            <a:avLst/>
            <a:gdLst>
              <a:gd name="connsiteX0" fmla="*/ 0 w 8128000"/>
              <a:gd name="connsiteY0" fmla="*/ 0 h 6858000"/>
              <a:gd name="connsiteX1" fmla="*/ 8128000 w 8128000"/>
              <a:gd name="connsiteY1" fmla="*/ 0 h 6858000"/>
              <a:gd name="connsiteX2" fmla="*/ 8128000 w 8128000"/>
              <a:gd name="connsiteY2" fmla="*/ 6858000 h 6858000"/>
              <a:gd name="connsiteX3" fmla="*/ 0 w 812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8000" h="6858000">
                <a:moveTo>
                  <a:pt x="0" y="0"/>
                </a:moveTo>
                <a:lnTo>
                  <a:pt x="8128000" y="0"/>
                </a:lnTo>
                <a:lnTo>
                  <a:pt x="81280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409730818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210050" y="3067050"/>
            <a:ext cx="7981950" cy="3790950"/>
          </a:xfrm>
          <a:custGeom>
            <a:avLst/>
            <a:gdLst>
              <a:gd name="connsiteX0" fmla="*/ 1146934 w 7277100"/>
              <a:gd name="connsiteY0" fmla="*/ 0 h 3429000"/>
              <a:gd name="connsiteX1" fmla="*/ 7277100 w 7277100"/>
              <a:gd name="connsiteY1" fmla="*/ 0 h 3429000"/>
              <a:gd name="connsiteX2" fmla="*/ 7277100 w 7277100"/>
              <a:gd name="connsiteY2" fmla="*/ 3429000 h 3429000"/>
              <a:gd name="connsiteX3" fmla="*/ 0 w 72771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7277100" h="3429000">
                <a:moveTo>
                  <a:pt x="1146934" y="0"/>
                </a:moveTo>
                <a:lnTo>
                  <a:pt x="7277100" y="0"/>
                </a:lnTo>
                <a:lnTo>
                  <a:pt x="7277100" y="3429000"/>
                </a:lnTo>
                <a:lnTo>
                  <a:pt x="0" y="3429000"/>
                </a:lnTo>
                <a:close/>
              </a:path>
            </a:pathLst>
          </a:custGeom>
          <a:pattFill prst="pct1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112969405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730414"/>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6000" y="0"/>
            <a:ext cx="6096000" cy="6858000"/>
          </a:xfrm>
          <a:custGeom>
            <a:avLst/>
            <a:gdLst>
              <a:gd name="connsiteX0" fmla="*/ 2100605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2100605" y="0"/>
                </a:moveTo>
                <a:lnTo>
                  <a:pt x="6096000" y="0"/>
                </a:lnTo>
                <a:lnTo>
                  <a:pt x="6096000" y="6858000"/>
                </a:lnTo>
                <a:lnTo>
                  <a:pt x="0" y="6858000"/>
                </a:lnTo>
                <a:close/>
              </a:path>
            </a:pathLst>
          </a:custGeom>
          <a:pattFill prst="pct10">
            <a:fgClr>
              <a:schemeClr val="accent1"/>
            </a:fgClr>
            <a:bgClr>
              <a:schemeClr val="bg1"/>
            </a:bgClr>
          </a:pattFill>
        </p:spPr>
        <p:txBody>
          <a:bodyPr wrap="square">
            <a:noAutofit/>
          </a:bodyPr>
          <a:lstStyle/>
          <a:p>
            <a:endParaRPr lang="en-US"/>
          </a:p>
        </p:txBody>
      </p:sp>
    </p:spTree>
    <p:extLst>
      <p:ext uri="{BB962C8B-B14F-4D97-AF65-F5344CB8AC3E}">
        <p14:creationId xmlns:p14="http://schemas.microsoft.com/office/powerpoint/2010/main" val="329506790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718941"/>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617068"/>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284135"/>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481195"/>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7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7122010-D212-4FEC-8DF3-875698BD60E1}"/>
              </a:ext>
            </a:extLst>
          </p:cNvPr>
          <p:cNvSpPr>
            <a:spLocks noGrp="1"/>
          </p:cNvSpPr>
          <p:nvPr>
            <p:ph type="pic" sz="quarter" idx="10"/>
          </p:nvPr>
        </p:nvSpPr>
        <p:spPr>
          <a:xfrm>
            <a:off x="571500" y="1562100"/>
            <a:ext cx="10115550" cy="3771900"/>
          </a:xfrm>
          <a:custGeom>
            <a:avLst/>
            <a:gdLst>
              <a:gd name="connsiteX0" fmla="*/ 0 w 10115550"/>
              <a:gd name="connsiteY0" fmla="*/ 0 h 3771900"/>
              <a:gd name="connsiteX1" fmla="*/ 10115550 w 10115550"/>
              <a:gd name="connsiteY1" fmla="*/ 0 h 3771900"/>
              <a:gd name="connsiteX2" fmla="*/ 10115550 w 10115550"/>
              <a:gd name="connsiteY2" fmla="*/ 3771900 h 3771900"/>
              <a:gd name="connsiteX3" fmla="*/ 0 w 10115550"/>
              <a:gd name="connsiteY3" fmla="*/ 3771900 h 3771900"/>
            </a:gdLst>
            <a:ahLst/>
            <a:cxnLst>
              <a:cxn ang="0">
                <a:pos x="connsiteX0" y="connsiteY0"/>
              </a:cxn>
              <a:cxn ang="0">
                <a:pos x="connsiteX1" y="connsiteY1"/>
              </a:cxn>
              <a:cxn ang="0">
                <a:pos x="connsiteX2" y="connsiteY2"/>
              </a:cxn>
              <a:cxn ang="0">
                <a:pos x="connsiteX3" y="connsiteY3"/>
              </a:cxn>
            </a:cxnLst>
            <a:rect l="l" t="t" r="r" b="b"/>
            <a:pathLst>
              <a:path w="10115550" h="3771900">
                <a:moveTo>
                  <a:pt x="0" y="0"/>
                </a:moveTo>
                <a:lnTo>
                  <a:pt x="10115550" y="0"/>
                </a:lnTo>
                <a:lnTo>
                  <a:pt x="10115550" y="3771900"/>
                </a:lnTo>
                <a:lnTo>
                  <a:pt x="0" y="3771900"/>
                </a:lnTo>
                <a:close/>
              </a:path>
            </a:pathLst>
          </a:custGeom>
          <a:solidFill>
            <a:schemeClr val="bg1">
              <a:lumMod val="95000"/>
            </a:schemeClr>
          </a:solidFill>
        </p:spPr>
        <p:txBody>
          <a:bodyPr wrap="square">
            <a:noAutofit/>
          </a:bodyPr>
          <a:lstStyle>
            <a:lvl1pPr>
              <a:defRPr sz="1100"/>
            </a:lvl1pPr>
          </a:lstStyle>
          <a:p>
            <a:endParaRPr lang="en-ID"/>
          </a:p>
        </p:txBody>
      </p:sp>
    </p:spTree>
    <p:extLst>
      <p:ext uri="{BB962C8B-B14F-4D97-AF65-F5344CB8AC3E}">
        <p14:creationId xmlns:p14="http://schemas.microsoft.com/office/powerpoint/2010/main" val="3194816103"/>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C10F7D-473B-E5AF-2A72-8708654CF4F9}"/>
              </a:ext>
            </a:extLst>
          </p:cNvPr>
          <p:cNvSpPr>
            <a:spLocks noGrp="1"/>
          </p:cNvSpPr>
          <p:nvPr>
            <p:ph type="pic" sz="quarter" idx="11"/>
          </p:nvPr>
        </p:nvSpPr>
        <p:spPr>
          <a:xfrm>
            <a:off x="0" y="498800"/>
            <a:ext cx="6096000" cy="3730170"/>
          </a:xfrm>
          <a:custGeom>
            <a:avLst/>
            <a:gdLst>
              <a:gd name="connsiteX0" fmla="*/ 0 w 6096000"/>
              <a:gd name="connsiteY0" fmla="*/ 0 h 3730170"/>
              <a:gd name="connsiteX1" fmla="*/ 4230915 w 6096000"/>
              <a:gd name="connsiteY1" fmla="*/ 0 h 3730170"/>
              <a:gd name="connsiteX2" fmla="*/ 6096000 w 6096000"/>
              <a:gd name="connsiteY2" fmla="*/ 1865085 h 3730170"/>
              <a:gd name="connsiteX3" fmla="*/ 4230915 w 6096000"/>
              <a:gd name="connsiteY3" fmla="*/ 3730170 h 3730170"/>
              <a:gd name="connsiteX4" fmla="*/ 0 w 6096000"/>
              <a:gd name="connsiteY4" fmla="*/ 3730170 h 3730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3730170">
                <a:moveTo>
                  <a:pt x="0" y="0"/>
                </a:moveTo>
                <a:lnTo>
                  <a:pt x="4230915" y="0"/>
                </a:lnTo>
                <a:cubicBezTo>
                  <a:pt x="5260973" y="0"/>
                  <a:pt x="6096000" y="835027"/>
                  <a:pt x="6096000" y="1865085"/>
                </a:cubicBezTo>
                <a:cubicBezTo>
                  <a:pt x="6096000" y="2895143"/>
                  <a:pt x="5260973" y="3730170"/>
                  <a:pt x="4230915" y="3730170"/>
                </a:cubicBezTo>
                <a:lnTo>
                  <a:pt x="0" y="3730170"/>
                </a:lnTo>
                <a:close/>
              </a:path>
            </a:pathLst>
          </a:custGeom>
          <a:pattFill prst="pct10">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166453060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0_Title Slide">
    <p:bg>
      <p:bgPr>
        <a:solidFill>
          <a:schemeClr val="bg1"/>
        </a:solidFill>
        <a:effectLst/>
      </p:bgPr>
    </p:bg>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742DA1A4-1DE4-E862-4792-6DDF6007603E}"/>
              </a:ext>
            </a:extLst>
          </p:cNvPr>
          <p:cNvSpPr>
            <a:spLocks noGrp="1"/>
          </p:cNvSpPr>
          <p:nvPr>
            <p:ph type="pic" sz="quarter" idx="11"/>
          </p:nvPr>
        </p:nvSpPr>
        <p:spPr>
          <a:xfrm>
            <a:off x="6096000" y="585000"/>
            <a:ext cx="4968000" cy="2844000"/>
          </a:xfrm>
          <a:custGeom>
            <a:avLst/>
            <a:gdLst>
              <a:gd name="connsiteX0" fmla="*/ 474009 w 4968000"/>
              <a:gd name="connsiteY0" fmla="*/ 0 h 2844000"/>
              <a:gd name="connsiteX1" fmla="*/ 4968000 w 4968000"/>
              <a:gd name="connsiteY1" fmla="*/ 0 h 2844000"/>
              <a:gd name="connsiteX2" fmla="*/ 4968000 w 4968000"/>
              <a:gd name="connsiteY2" fmla="*/ 2369991 h 2844000"/>
              <a:gd name="connsiteX3" fmla="*/ 4493991 w 4968000"/>
              <a:gd name="connsiteY3" fmla="*/ 2844000 h 2844000"/>
              <a:gd name="connsiteX4" fmla="*/ 0 w 4968000"/>
              <a:gd name="connsiteY4" fmla="*/ 2844000 h 2844000"/>
              <a:gd name="connsiteX5" fmla="*/ 0 w 4968000"/>
              <a:gd name="connsiteY5" fmla="*/ 474009 h 2844000"/>
              <a:gd name="connsiteX6" fmla="*/ 474009 w 4968000"/>
              <a:gd name="connsiteY6" fmla="*/ 0 h 28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8000" h="2844000">
                <a:moveTo>
                  <a:pt x="474009" y="0"/>
                </a:moveTo>
                <a:lnTo>
                  <a:pt x="4968000" y="0"/>
                </a:lnTo>
                <a:lnTo>
                  <a:pt x="4968000" y="2369991"/>
                </a:lnTo>
                <a:cubicBezTo>
                  <a:pt x="4968000" y="2631779"/>
                  <a:pt x="4755779" y="2844000"/>
                  <a:pt x="4493991" y="2844000"/>
                </a:cubicBezTo>
                <a:lnTo>
                  <a:pt x="0" y="2844000"/>
                </a:lnTo>
                <a:lnTo>
                  <a:pt x="0" y="474009"/>
                </a:lnTo>
                <a:cubicBezTo>
                  <a:pt x="0" y="212221"/>
                  <a:pt x="212221" y="0"/>
                  <a:pt x="474009" y="0"/>
                </a:cubicBezTo>
                <a:close/>
              </a:path>
            </a:pathLst>
          </a:custGeom>
          <a:pattFill prst="pct5">
            <a:fgClr>
              <a:schemeClr val="accent1"/>
            </a:fgClr>
            <a:bgClr>
              <a:schemeClr val="bg1"/>
            </a:bgClr>
          </a:pattFill>
        </p:spPr>
        <p:txBody>
          <a:bodyPr wrap="square">
            <a:noAutofit/>
          </a:bodyPr>
          <a:lstStyle>
            <a:lvl1pPr>
              <a:defRPr sz="1200"/>
            </a:lvl1pPr>
          </a:lstStyle>
          <a:p>
            <a:endParaRPr lang="en-ID"/>
          </a:p>
        </p:txBody>
      </p:sp>
      <p:sp>
        <p:nvSpPr>
          <p:cNvPr id="3" name="Picture Placeholder 12">
            <a:extLst>
              <a:ext uri="{FF2B5EF4-FFF2-40B4-BE49-F238E27FC236}">
                <a16:creationId xmlns:a16="http://schemas.microsoft.com/office/drawing/2014/main" id="{73A45635-4FE3-E4BD-DF18-1134AB6F790B}"/>
              </a:ext>
            </a:extLst>
          </p:cNvPr>
          <p:cNvSpPr>
            <a:spLocks noGrp="1"/>
          </p:cNvSpPr>
          <p:nvPr>
            <p:ph type="pic" sz="quarter" idx="10"/>
          </p:nvPr>
        </p:nvSpPr>
        <p:spPr>
          <a:xfrm>
            <a:off x="1128000" y="3429000"/>
            <a:ext cx="4968000" cy="2844000"/>
          </a:xfrm>
          <a:custGeom>
            <a:avLst/>
            <a:gdLst>
              <a:gd name="connsiteX0" fmla="*/ 474009 w 4968000"/>
              <a:gd name="connsiteY0" fmla="*/ 0 h 2844000"/>
              <a:gd name="connsiteX1" fmla="*/ 4968000 w 4968000"/>
              <a:gd name="connsiteY1" fmla="*/ 0 h 2844000"/>
              <a:gd name="connsiteX2" fmla="*/ 4968000 w 4968000"/>
              <a:gd name="connsiteY2" fmla="*/ 2369991 h 2844000"/>
              <a:gd name="connsiteX3" fmla="*/ 4493991 w 4968000"/>
              <a:gd name="connsiteY3" fmla="*/ 2844000 h 2844000"/>
              <a:gd name="connsiteX4" fmla="*/ 0 w 4968000"/>
              <a:gd name="connsiteY4" fmla="*/ 2844000 h 2844000"/>
              <a:gd name="connsiteX5" fmla="*/ 0 w 4968000"/>
              <a:gd name="connsiteY5" fmla="*/ 474009 h 2844000"/>
              <a:gd name="connsiteX6" fmla="*/ 474009 w 4968000"/>
              <a:gd name="connsiteY6" fmla="*/ 0 h 28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8000" h="2844000">
                <a:moveTo>
                  <a:pt x="474009" y="0"/>
                </a:moveTo>
                <a:lnTo>
                  <a:pt x="4968000" y="0"/>
                </a:lnTo>
                <a:lnTo>
                  <a:pt x="4968000" y="2369991"/>
                </a:lnTo>
                <a:cubicBezTo>
                  <a:pt x="4968000" y="2631779"/>
                  <a:pt x="4755779" y="2844000"/>
                  <a:pt x="4493991" y="2844000"/>
                </a:cubicBezTo>
                <a:lnTo>
                  <a:pt x="0" y="2844000"/>
                </a:lnTo>
                <a:lnTo>
                  <a:pt x="0" y="474009"/>
                </a:lnTo>
                <a:cubicBezTo>
                  <a:pt x="0" y="212221"/>
                  <a:pt x="212221" y="0"/>
                  <a:pt x="474009" y="0"/>
                </a:cubicBezTo>
                <a:close/>
              </a:path>
            </a:pathLst>
          </a:custGeom>
          <a:pattFill prst="pct5">
            <a:fgClr>
              <a:schemeClr val="accent1"/>
            </a:fgClr>
            <a:bgClr>
              <a:schemeClr val="bg1"/>
            </a:bgClr>
          </a:pattFill>
        </p:spPr>
        <p:txBody>
          <a:bodyPr wrap="square">
            <a:noAutofit/>
          </a:bodyPr>
          <a:lstStyle>
            <a:lvl1pPr>
              <a:defRPr sz="1200"/>
            </a:lvl1pPr>
          </a:lstStyle>
          <a:p>
            <a:endParaRPr lang="en-ID"/>
          </a:p>
        </p:txBody>
      </p:sp>
    </p:spTree>
    <p:extLst>
      <p:ext uri="{BB962C8B-B14F-4D97-AF65-F5344CB8AC3E}">
        <p14:creationId xmlns:p14="http://schemas.microsoft.com/office/powerpoint/2010/main" val="199783706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object 10">
            <a:extLst>
              <a:ext uri="{FF2B5EF4-FFF2-40B4-BE49-F238E27FC236}">
                <a16:creationId xmlns:a16="http://schemas.microsoft.com/office/drawing/2014/main" id="{5CF4D4ED-5A51-E876-D9B3-D430EA95B18F}"/>
              </a:ext>
            </a:extLst>
          </p:cNvPr>
          <p:cNvPicPr/>
          <p:nvPr userDrawn="1"/>
        </p:nvPicPr>
        <p:blipFill>
          <a:blip r:embed="rId22" cstate="print"/>
          <a:stretch>
            <a:fillRect/>
          </a:stretch>
        </p:blipFill>
        <p:spPr>
          <a:xfrm>
            <a:off x="11535068" y="225372"/>
            <a:ext cx="551864" cy="316017"/>
          </a:xfrm>
          <a:prstGeom prst="rect">
            <a:avLst/>
          </a:prstGeom>
        </p:spPr>
      </p:pic>
    </p:spTree>
    <p:extLst>
      <p:ext uri="{BB962C8B-B14F-4D97-AF65-F5344CB8AC3E}">
        <p14:creationId xmlns:p14="http://schemas.microsoft.com/office/powerpoint/2010/main" val="1347599583"/>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40" userDrawn="1">
          <p15:clr>
            <a:srgbClr val="F26B43"/>
          </p15:clr>
        </p15:guide>
        <p15:guide id="4" pos="7440" userDrawn="1">
          <p15:clr>
            <a:srgbClr val="F26B43"/>
          </p15:clr>
        </p15:guide>
        <p15:guide id="5" orient="horz" pos="240" userDrawn="1">
          <p15:clr>
            <a:srgbClr val="F26B43"/>
          </p15:clr>
        </p15:guide>
        <p15:guide id="6" orient="horz" pos="408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9.svg"/><Relationship Id="rId2" Type="http://schemas.openxmlformats.org/officeDocument/2006/relationships/image" Target="../media/image65.jpeg"/><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7.xml"/><Relationship Id="rId4" Type="http://schemas.openxmlformats.org/officeDocument/2006/relationships/image" Target="../media/image72.svg"/></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6.xml"/><Relationship Id="rId4" Type="http://schemas.openxmlformats.org/officeDocument/2006/relationships/image" Target="../media/image75.svg"/></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5.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jpeg"/><Relationship Id="rId1" Type="http://schemas.openxmlformats.org/officeDocument/2006/relationships/slideLayout" Target="../slideLayouts/slideLayout18.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19.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90.svg"/></Relationships>
</file>

<file path=ppt/slides/_rels/slide17.xml.rels><?xml version="1.0" encoding="UTF-8" standalone="yes"?>
<Relationships xmlns="http://schemas.openxmlformats.org/package/2006/relationships"><Relationship Id="rId3" Type="http://schemas.openxmlformats.org/officeDocument/2006/relationships/image" Target="../media/image92.svg"/><Relationship Id="rId7" Type="http://schemas.openxmlformats.org/officeDocument/2006/relationships/image" Target="../media/image96.svg"/><Relationship Id="rId2"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97.jpeg"/><Relationship Id="rId1" Type="http://schemas.openxmlformats.org/officeDocument/2006/relationships/slideLayout" Target="../slideLayouts/slideLayout20.xml"/><Relationship Id="rId4" Type="http://schemas.openxmlformats.org/officeDocument/2006/relationships/image" Target="../media/image72.svg"/></Relationships>
</file>

<file path=ppt/slides/_rels/slide19.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6.xml"/><Relationship Id="rId5" Type="http://schemas.openxmlformats.org/officeDocument/2006/relationships/image" Target="../media/image101.svg"/><Relationship Id="rId4" Type="http://schemas.openxmlformats.org/officeDocument/2006/relationships/image" Target="../media/image100.pn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8.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svg"/><Relationship Id="rId2" Type="http://schemas.openxmlformats.org/officeDocument/2006/relationships/image" Target="../media/image15.jpeg"/><Relationship Id="rId1" Type="http://schemas.openxmlformats.org/officeDocument/2006/relationships/slideLayout" Target="../slideLayouts/slideLayout9.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sv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25.png"/><Relationship Id="rId1" Type="http://schemas.openxmlformats.org/officeDocument/2006/relationships/slideLayout" Target="../slideLayouts/slideLayout10.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jpe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sv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1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7.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60.svg"/><Relationship Id="rId18" Type="http://schemas.openxmlformats.org/officeDocument/2006/relationships/image" Target="../media/image1.png"/><Relationship Id="rId3" Type="http://schemas.openxmlformats.org/officeDocument/2006/relationships/image" Target="../media/image58.jpeg"/><Relationship Id="rId12" Type="http://schemas.openxmlformats.org/officeDocument/2006/relationships/image" Target="../media/image59.png"/><Relationship Id="rId17" Type="http://schemas.openxmlformats.org/officeDocument/2006/relationships/image" Target="../media/image64.svg"/><Relationship Id="rId2" Type="http://schemas.openxmlformats.org/officeDocument/2006/relationships/notesSlide" Target="../notesSlides/notesSlide2.xml"/><Relationship Id="rId16" Type="http://schemas.openxmlformats.org/officeDocument/2006/relationships/image" Target="../media/image63.png"/><Relationship Id="rId1" Type="http://schemas.openxmlformats.org/officeDocument/2006/relationships/slideLayout" Target="../slideLayouts/slideLayout13.xml"/><Relationship Id="rId11" Type="http://schemas.openxmlformats.org/officeDocument/2006/relationships/customXml" Target="../ink/ink3.xml"/><Relationship Id="rId15" Type="http://schemas.openxmlformats.org/officeDocument/2006/relationships/image" Target="../media/image62.svg"/><Relationship Id="rId10" Type="http://schemas.openxmlformats.org/officeDocument/2006/relationships/image" Target="../media/image90.png"/><Relationship Id="rId4" Type="http://schemas.openxmlformats.org/officeDocument/2006/relationships/customXml" Target="../ink/ink1.xml"/><Relationship Id="rId9" Type="http://schemas.openxmlformats.org/officeDocument/2006/relationships/customXml" Target="../ink/ink2.xml"/><Relationship Id="rId1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66D045-C3A3-E5ED-7D48-DCBBA160D58E}"/>
              </a:ext>
            </a:extLst>
          </p:cNvPr>
          <p:cNvSpPr/>
          <p:nvPr/>
        </p:nvSpPr>
        <p:spPr>
          <a:xfrm>
            <a:off x="7905750" y="0"/>
            <a:ext cx="4286250" cy="6858000"/>
          </a:xfrm>
          <a:prstGeom prst="rect">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6" name="Picture Placeholder 5">
            <a:extLst>
              <a:ext uri="{FF2B5EF4-FFF2-40B4-BE49-F238E27FC236}">
                <a16:creationId xmlns:a16="http://schemas.microsoft.com/office/drawing/2014/main" id="{1DFD33B7-BC6E-78B4-6FF2-45162D4B0B0D}"/>
              </a:ext>
            </a:extLst>
          </p:cNvPr>
          <p:cNvPicPr>
            <a:picLocks noGrp="1" noChangeAspect="1"/>
          </p:cNvPicPr>
          <p:nvPr>
            <p:ph type="pic" sz="quarter" idx="10"/>
          </p:nvPr>
        </p:nvPicPr>
        <p:blipFill rotWithShape="1">
          <a:blip r:embed="rId2"/>
          <a:srcRect t="7324" b="7324"/>
          <a:stretch/>
        </p:blipFill>
        <p:spPr/>
      </p:pic>
      <p:pic>
        <p:nvPicPr>
          <p:cNvPr id="10" name="Picture 9">
            <a:extLst>
              <a:ext uri="{FF2B5EF4-FFF2-40B4-BE49-F238E27FC236}">
                <a16:creationId xmlns:a16="http://schemas.microsoft.com/office/drawing/2014/main" id="{D338BE4C-50D1-A5B0-EF07-B42A25E233F9}"/>
              </a:ext>
            </a:extLst>
          </p:cNvPr>
          <p:cNvPicPr>
            <a:picLocks noChangeAspect="1"/>
          </p:cNvPicPr>
          <p:nvPr/>
        </p:nvPicPr>
        <p:blipFill rotWithShape="1">
          <a:blip r:embed="rId3">
            <a:extLst>
              <a:ext uri="{28A0092B-C50C-407E-A947-70E740481C1C}">
                <a14:useLocalDpi xmlns:a14="http://schemas.microsoft.com/office/drawing/2010/main" val="0"/>
              </a:ext>
            </a:extLst>
          </a:blip>
          <a:srcRect l="12339" t="10033" r="12339" b="10407"/>
          <a:stretch/>
        </p:blipFill>
        <p:spPr>
          <a:xfrm>
            <a:off x="571500" y="1488618"/>
            <a:ext cx="10115550" cy="3845382"/>
          </a:xfrm>
          <a:prstGeom prst="rect">
            <a:avLst/>
          </a:prstGeom>
        </p:spPr>
      </p:pic>
      <p:sp>
        <p:nvSpPr>
          <p:cNvPr id="62" name="Freeform: Shape 61">
            <a:extLst>
              <a:ext uri="{FF2B5EF4-FFF2-40B4-BE49-F238E27FC236}">
                <a16:creationId xmlns:a16="http://schemas.microsoft.com/office/drawing/2014/main" id="{B01BA21F-4991-4F85-9920-9E6CEA3BE6CB}"/>
              </a:ext>
            </a:extLst>
          </p:cNvPr>
          <p:cNvSpPr/>
          <p:nvPr/>
        </p:nvSpPr>
        <p:spPr>
          <a:xfrm>
            <a:off x="571500" y="1414444"/>
            <a:ext cx="10187838" cy="3919556"/>
          </a:xfrm>
          <a:custGeom>
            <a:avLst/>
            <a:gdLst>
              <a:gd name="connsiteX0" fmla="*/ 0 w 10115550"/>
              <a:gd name="connsiteY0" fmla="*/ 0 h 3771900"/>
              <a:gd name="connsiteX1" fmla="*/ 10115550 w 10115550"/>
              <a:gd name="connsiteY1" fmla="*/ 0 h 3771900"/>
              <a:gd name="connsiteX2" fmla="*/ 10115550 w 10115550"/>
              <a:gd name="connsiteY2" fmla="*/ 3771900 h 3771900"/>
              <a:gd name="connsiteX3" fmla="*/ 0 w 10115550"/>
              <a:gd name="connsiteY3" fmla="*/ 3771900 h 3771900"/>
            </a:gdLst>
            <a:ahLst/>
            <a:cxnLst>
              <a:cxn ang="0">
                <a:pos x="connsiteX0" y="connsiteY0"/>
              </a:cxn>
              <a:cxn ang="0">
                <a:pos x="connsiteX1" y="connsiteY1"/>
              </a:cxn>
              <a:cxn ang="0">
                <a:pos x="connsiteX2" y="connsiteY2"/>
              </a:cxn>
              <a:cxn ang="0">
                <a:pos x="connsiteX3" y="connsiteY3"/>
              </a:cxn>
            </a:cxnLst>
            <a:rect l="l" t="t" r="r" b="b"/>
            <a:pathLst>
              <a:path w="10115550" h="3771900">
                <a:moveTo>
                  <a:pt x="0" y="0"/>
                </a:moveTo>
                <a:lnTo>
                  <a:pt x="10115550" y="0"/>
                </a:lnTo>
                <a:lnTo>
                  <a:pt x="10115550" y="3771900"/>
                </a:lnTo>
                <a:lnTo>
                  <a:pt x="0" y="3771900"/>
                </a:lnTo>
                <a:close/>
              </a:path>
            </a:pathLst>
          </a:custGeom>
          <a:solidFill>
            <a:srgbClr val="69A2E8">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FFFFFF"/>
              </a:solidFill>
              <a:effectLst/>
              <a:uLnTx/>
              <a:uFillTx/>
              <a:latin typeface="Lato"/>
              <a:ea typeface="+mn-ea"/>
              <a:cs typeface="+mn-cs"/>
            </a:endParaRPr>
          </a:p>
        </p:txBody>
      </p:sp>
      <p:grpSp>
        <p:nvGrpSpPr>
          <p:cNvPr id="3" name="Group 2">
            <a:extLst>
              <a:ext uri="{FF2B5EF4-FFF2-40B4-BE49-F238E27FC236}">
                <a16:creationId xmlns:a16="http://schemas.microsoft.com/office/drawing/2014/main" id="{96F89DCE-16CA-D065-5A09-233EE33EFDCC}"/>
              </a:ext>
            </a:extLst>
          </p:cNvPr>
          <p:cNvGrpSpPr/>
          <p:nvPr/>
        </p:nvGrpSpPr>
        <p:grpSpPr>
          <a:xfrm>
            <a:off x="643788" y="402893"/>
            <a:ext cx="818465" cy="818465"/>
            <a:chOff x="643788" y="402893"/>
            <a:chExt cx="818465" cy="818465"/>
          </a:xfrm>
        </p:grpSpPr>
        <p:sp>
          <p:nvSpPr>
            <p:cNvPr id="4" name="Oval 3">
              <a:extLst>
                <a:ext uri="{FF2B5EF4-FFF2-40B4-BE49-F238E27FC236}">
                  <a16:creationId xmlns:a16="http://schemas.microsoft.com/office/drawing/2014/main" id="{A4930E05-70A3-D2A9-CB38-EE2E0611F87D}"/>
                </a:ext>
              </a:extLst>
            </p:cNvPr>
            <p:cNvSpPr/>
            <p:nvPr/>
          </p:nvSpPr>
          <p:spPr>
            <a:xfrm>
              <a:off x="643788" y="402893"/>
              <a:ext cx="818465" cy="818465"/>
            </a:xfrm>
            <a:prstGeom prst="ellipse">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1B45FC8C-7E29-F403-81CF-CD41473CC9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2083" y="525309"/>
              <a:ext cx="621875" cy="621875"/>
            </a:xfrm>
            <a:prstGeom prst="rect">
              <a:avLst/>
            </a:prstGeom>
          </p:spPr>
        </p:pic>
      </p:grpSp>
      <p:pic>
        <p:nvPicPr>
          <p:cNvPr id="7" name="object 10">
            <a:extLst>
              <a:ext uri="{FF2B5EF4-FFF2-40B4-BE49-F238E27FC236}">
                <a16:creationId xmlns:a16="http://schemas.microsoft.com/office/drawing/2014/main" id="{934BB350-B5C1-9842-A795-FA9590B8530E}"/>
              </a:ext>
            </a:extLst>
          </p:cNvPr>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683412" y="1562098"/>
            <a:ext cx="3709988" cy="2124471"/>
          </a:xfrm>
          <a:prstGeom prst="rect">
            <a:avLst/>
          </a:prstGeom>
        </p:spPr>
      </p:pic>
      <p:sp>
        <p:nvSpPr>
          <p:cNvPr id="8" name="TextBox 7">
            <a:extLst>
              <a:ext uri="{FF2B5EF4-FFF2-40B4-BE49-F238E27FC236}">
                <a16:creationId xmlns:a16="http://schemas.microsoft.com/office/drawing/2014/main" id="{8CED5905-7A81-0BC1-6FE6-09B020DA1C36}"/>
              </a:ext>
            </a:extLst>
          </p:cNvPr>
          <p:cNvSpPr txBox="1"/>
          <p:nvPr/>
        </p:nvSpPr>
        <p:spPr>
          <a:xfrm>
            <a:off x="927702" y="3612242"/>
            <a:ext cx="5009548" cy="1569660"/>
          </a:xfrm>
          <a:prstGeom prst="rect">
            <a:avLst/>
          </a:prstGeom>
          <a:noFill/>
        </p:spPr>
        <p:txBody>
          <a:bodyPr wrap="square">
            <a:spAutoFit/>
          </a:bodyPr>
          <a:lstStyle/>
          <a:p>
            <a:pPr>
              <a:spcBef>
                <a:spcPts val="1200"/>
              </a:spcBef>
            </a:pPr>
            <a:r>
              <a:rPr lang="en-US" sz="2400" b="1" dirty="0">
                <a:solidFill>
                  <a:schemeClr val="bg1"/>
                </a:solidFill>
              </a:rPr>
              <a:t>NAVIGATING HEALTHCARE TOGETHER: ELITECARE HEALTH SERVICES PRESENTATION FOR PATIENTS AND FAMILIES </a:t>
            </a:r>
          </a:p>
        </p:txBody>
      </p:sp>
      <p:sp>
        <p:nvSpPr>
          <p:cNvPr id="17" name="Parallelogram 16">
            <a:extLst>
              <a:ext uri="{FF2B5EF4-FFF2-40B4-BE49-F238E27FC236}">
                <a16:creationId xmlns:a16="http://schemas.microsoft.com/office/drawing/2014/main" id="{11ED5E83-EAB8-2CEB-99FD-470CB373DCC8}"/>
              </a:ext>
            </a:extLst>
          </p:cNvPr>
          <p:cNvSpPr/>
          <p:nvPr/>
        </p:nvSpPr>
        <p:spPr>
          <a:xfrm>
            <a:off x="-771525" y="5753966"/>
            <a:ext cx="3668142" cy="1133060"/>
          </a:xfrm>
          <a:prstGeom prst="parallelogram">
            <a:avLst>
              <a:gd name="adj" fmla="val 68410"/>
            </a:avLst>
          </a:prstGeom>
          <a:solidFill>
            <a:srgbClr val="8FC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1" name="Picture 10">
            <a:extLst>
              <a:ext uri="{FF2B5EF4-FFF2-40B4-BE49-F238E27FC236}">
                <a16:creationId xmlns:a16="http://schemas.microsoft.com/office/drawing/2014/main" id="{D7E7CE72-D113-E639-DC79-CFB4819BD8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1035" y="1699681"/>
            <a:ext cx="7737479" cy="5158319"/>
          </a:xfrm>
          <a:prstGeom prst="rect">
            <a:avLst/>
          </a:prstGeom>
        </p:spPr>
      </p:pic>
    </p:spTree>
    <p:extLst>
      <p:ext uri="{BB962C8B-B14F-4D97-AF65-F5344CB8AC3E}">
        <p14:creationId xmlns:p14="http://schemas.microsoft.com/office/powerpoint/2010/main" val="145162925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7B89A5-552A-4F72-B1F1-5375F6A08819}"/>
              </a:ext>
            </a:extLst>
          </p:cNvPr>
          <p:cNvSpPr/>
          <p:nvPr/>
        </p:nvSpPr>
        <p:spPr>
          <a:xfrm>
            <a:off x="0" y="0"/>
            <a:ext cx="8472532" cy="5675086"/>
          </a:xfrm>
          <a:prstGeom prst="rect">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dirty="0"/>
          </a:p>
        </p:txBody>
      </p:sp>
      <p:pic>
        <p:nvPicPr>
          <p:cNvPr id="10" name="Picture Placeholder 9">
            <a:extLst>
              <a:ext uri="{FF2B5EF4-FFF2-40B4-BE49-F238E27FC236}">
                <a16:creationId xmlns:a16="http://schemas.microsoft.com/office/drawing/2014/main" id="{FFC3A65B-8C10-56D3-A3D9-90722D82CFA7}"/>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8631" r="36651"/>
          <a:stretch/>
        </p:blipFill>
        <p:spPr>
          <a:xfrm>
            <a:off x="6209417" y="733347"/>
            <a:ext cx="5018764" cy="6124653"/>
          </a:xfrm>
          <a:pattFill prst="pct5">
            <a:fgClr>
              <a:schemeClr val="accent1"/>
            </a:fgClr>
            <a:bgClr>
              <a:schemeClr val="bg1"/>
            </a:bgClr>
          </a:pattFill>
        </p:spPr>
      </p:pic>
      <p:pic>
        <p:nvPicPr>
          <p:cNvPr id="17" name="object 10">
            <a:extLst>
              <a:ext uri="{FF2B5EF4-FFF2-40B4-BE49-F238E27FC236}">
                <a16:creationId xmlns:a16="http://schemas.microsoft.com/office/drawing/2014/main" id="{CAB4C8B0-6247-55A5-B97E-4D68D7730951}"/>
              </a:ext>
            </a:extLst>
          </p:cNvPr>
          <p:cNvPicPr/>
          <p:nvPr/>
        </p:nvPicPr>
        <p:blipFill>
          <a:blip r:embed="rId3" cstate="print"/>
          <a:stretch>
            <a:fillRect/>
          </a:stretch>
        </p:blipFill>
        <p:spPr>
          <a:xfrm>
            <a:off x="11535068" y="225372"/>
            <a:ext cx="551864" cy="316017"/>
          </a:xfrm>
          <a:prstGeom prst="rect">
            <a:avLst/>
          </a:prstGeom>
        </p:spPr>
      </p:pic>
      <p:sp>
        <p:nvSpPr>
          <p:cNvPr id="19" name="TextBox 18">
            <a:extLst>
              <a:ext uri="{FF2B5EF4-FFF2-40B4-BE49-F238E27FC236}">
                <a16:creationId xmlns:a16="http://schemas.microsoft.com/office/drawing/2014/main" id="{42655767-511D-8798-FA55-0F2A2AB6FD51}"/>
              </a:ext>
            </a:extLst>
          </p:cNvPr>
          <p:cNvSpPr txBox="1"/>
          <p:nvPr/>
        </p:nvSpPr>
        <p:spPr>
          <a:xfrm>
            <a:off x="381000" y="674217"/>
            <a:ext cx="4219575" cy="954107"/>
          </a:xfrm>
          <a:prstGeom prst="rect">
            <a:avLst/>
          </a:prstGeom>
          <a:noFill/>
        </p:spPr>
        <p:txBody>
          <a:bodyPr wrap="square">
            <a:spAutoFit/>
          </a:bodyPr>
          <a:lstStyle/>
          <a:p>
            <a:r>
              <a:rPr lang="en-US" sz="2800" b="1" dirty="0">
                <a:solidFill>
                  <a:schemeClr val="bg1"/>
                </a:solidFill>
              </a:rPr>
              <a:t>Medication </a:t>
            </a:r>
          </a:p>
          <a:p>
            <a:r>
              <a:rPr lang="en-US" sz="2800" b="1" dirty="0">
                <a:solidFill>
                  <a:schemeClr val="bg1"/>
                </a:solidFill>
              </a:rPr>
              <a:t>Reminder Program</a:t>
            </a:r>
          </a:p>
        </p:txBody>
      </p:sp>
      <p:cxnSp>
        <p:nvCxnSpPr>
          <p:cNvPr id="20" name="Straight Connector 19">
            <a:extLst>
              <a:ext uri="{FF2B5EF4-FFF2-40B4-BE49-F238E27FC236}">
                <a16:creationId xmlns:a16="http://schemas.microsoft.com/office/drawing/2014/main" id="{B481A6E2-EC31-BC52-0FCA-5C3279FBBA2E}"/>
              </a:ext>
            </a:extLst>
          </p:cNvPr>
          <p:cNvCxnSpPr>
            <a:cxnSpLocks/>
          </p:cNvCxnSpPr>
          <p:nvPr/>
        </p:nvCxnSpPr>
        <p:spPr>
          <a:xfrm>
            <a:off x="455088" y="1691824"/>
            <a:ext cx="349461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1520735-4ACE-ABFF-7C8E-91ABFF794427}"/>
              </a:ext>
            </a:extLst>
          </p:cNvPr>
          <p:cNvGrpSpPr/>
          <p:nvPr/>
        </p:nvGrpSpPr>
        <p:grpSpPr>
          <a:xfrm>
            <a:off x="455088" y="2607283"/>
            <a:ext cx="5640912" cy="598940"/>
            <a:chOff x="455088" y="2607283"/>
            <a:chExt cx="5640912" cy="598940"/>
          </a:xfrm>
        </p:grpSpPr>
        <p:grpSp>
          <p:nvGrpSpPr>
            <p:cNvPr id="32" name="Group 31">
              <a:extLst>
                <a:ext uri="{FF2B5EF4-FFF2-40B4-BE49-F238E27FC236}">
                  <a16:creationId xmlns:a16="http://schemas.microsoft.com/office/drawing/2014/main" id="{762A782D-D21C-BCCF-CA79-4115CE5D620C}"/>
                </a:ext>
              </a:extLst>
            </p:cNvPr>
            <p:cNvGrpSpPr/>
            <p:nvPr/>
          </p:nvGrpSpPr>
          <p:grpSpPr>
            <a:xfrm>
              <a:off x="455088" y="2607283"/>
              <a:ext cx="598940" cy="598940"/>
              <a:chOff x="455088" y="2488999"/>
              <a:chExt cx="598940" cy="598940"/>
            </a:xfrm>
          </p:grpSpPr>
          <p:sp>
            <p:nvSpPr>
              <p:cNvPr id="24" name="Oval 23">
                <a:extLst>
                  <a:ext uri="{FF2B5EF4-FFF2-40B4-BE49-F238E27FC236}">
                    <a16:creationId xmlns:a16="http://schemas.microsoft.com/office/drawing/2014/main" id="{B93E0EE9-0B52-FDF3-ED92-560C9A49193C}"/>
                  </a:ext>
                </a:extLst>
              </p:cNvPr>
              <p:cNvSpPr/>
              <p:nvPr/>
            </p:nvSpPr>
            <p:spPr>
              <a:xfrm>
                <a:off x="455088" y="2488999"/>
                <a:ext cx="598940" cy="598940"/>
              </a:xfrm>
              <a:prstGeom prst="ellipse">
                <a:avLst/>
              </a:prstGeom>
              <a:solidFill>
                <a:schemeClr val="bg1"/>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Graphic 24">
                <a:extLst>
                  <a:ext uri="{FF2B5EF4-FFF2-40B4-BE49-F238E27FC236}">
                    <a16:creationId xmlns:a16="http://schemas.microsoft.com/office/drawing/2014/main" id="{1F648C40-9468-6CE7-E8A2-5078A21811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84172" y="2618083"/>
                <a:ext cx="340772" cy="340772"/>
              </a:xfrm>
              <a:prstGeom prst="rect">
                <a:avLst/>
              </a:prstGeom>
            </p:spPr>
          </p:pic>
        </p:grpSp>
        <p:sp>
          <p:nvSpPr>
            <p:cNvPr id="23" name="TextBox 22">
              <a:extLst>
                <a:ext uri="{FF2B5EF4-FFF2-40B4-BE49-F238E27FC236}">
                  <a16:creationId xmlns:a16="http://schemas.microsoft.com/office/drawing/2014/main" id="{B05DF33B-BDF1-89E3-B7D9-AA99E9BBACBB}"/>
                </a:ext>
              </a:extLst>
            </p:cNvPr>
            <p:cNvSpPr txBox="1"/>
            <p:nvPr/>
          </p:nvSpPr>
          <p:spPr>
            <a:xfrm>
              <a:off x="1217612" y="2645143"/>
              <a:ext cx="4878388" cy="523220"/>
            </a:xfrm>
            <a:prstGeom prst="rect">
              <a:avLst/>
            </a:prstGeom>
            <a:noFill/>
          </p:spPr>
          <p:txBody>
            <a:bodyPr wrap="square">
              <a:spAutoFit/>
            </a:bodyPr>
            <a:lstStyle/>
            <a:p>
              <a:r>
                <a:rPr lang="en-US" sz="1400" b="1" dirty="0">
                  <a:solidFill>
                    <a:schemeClr val="bg1"/>
                  </a:solidFill>
                  <a:latin typeface="+mj-lt"/>
                  <a:cs typeface="Poppins SemiBold" panose="00000700000000000000" pitchFamily="2" charset="0"/>
                </a:rPr>
                <a:t>Medications: </a:t>
              </a:r>
              <a:r>
                <a:rPr lang="en-US" sz="1400" dirty="0">
                  <a:solidFill>
                    <a:schemeClr val="bg1"/>
                  </a:solidFill>
                  <a:latin typeface="+mj-lt"/>
                  <a:cs typeface="Poppins SemiBold" panose="00000700000000000000" pitchFamily="2" charset="0"/>
                </a:rPr>
                <a:t>Appropriate pharmaceutical interventions to relieve pain effectively.</a:t>
              </a:r>
            </a:p>
          </p:txBody>
        </p:sp>
      </p:grpSp>
      <p:sp>
        <p:nvSpPr>
          <p:cNvPr id="31" name="TextBox 30">
            <a:extLst>
              <a:ext uri="{FF2B5EF4-FFF2-40B4-BE49-F238E27FC236}">
                <a16:creationId xmlns:a16="http://schemas.microsoft.com/office/drawing/2014/main" id="{2455335F-C806-1355-E5D2-D7A744B08591}"/>
              </a:ext>
            </a:extLst>
          </p:cNvPr>
          <p:cNvSpPr txBox="1"/>
          <p:nvPr/>
        </p:nvSpPr>
        <p:spPr>
          <a:xfrm>
            <a:off x="381000" y="1857596"/>
            <a:ext cx="4810523" cy="646331"/>
          </a:xfrm>
          <a:prstGeom prst="rect">
            <a:avLst/>
          </a:prstGeom>
          <a:noFill/>
        </p:spPr>
        <p:txBody>
          <a:bodyPr wrap="square">
            <a:spAutoFit/>
          </a:bodyPr>
          <a:lstStyle/>
          <a:p>
            <a:r>
              <a:rPr lang="en-US" sz="1200" b="1" dirty="0">
                <a:solidFill>
                  <a:schemeClr val="bg1"/>
                </a:solidFill>
              </a:rPr>
              <a:t>Understanding that pain is both a physical and psychological challenge, we employ a multimodal approach to pain management. This includes:</a:t>
            </a:r>
          </a:p>
        </p:txBody>
      </p:sp>
      <p:grpSp>
        <p:nvGrpSpPr>
          <p:cNvPr id="13" name="Group 12">
            <a:extLst>
              <a:ext uri="{FF2B5EF4-FFF2-40B4-BE49-F238E27FC236}">
                <a16:creationId xmlns:a16="http://schemas.microsoft.com/office/drawing/2014/main" id="{7D49BA2C-5C99-2E78-2EB6-9ABD5A5A274C}"/>
              </a:ext>
            </a:extLst>
          </p:cNvPr>
          <p:cNvGrpSpPr/>
          <p:nvPr/>
        </p:nvGrpSpPr>
        <p:grpSpPr>
          <a:xfrm>
            <a:off x="455088" y="3358806"/>
            <a:ext cx="5640912" cy="954107"/>
            <a:chOff x="455088" y="3358806"/>
            <a:chExt cx="5640912" cy="954107"/>
          </a:xfrm>
        </p:grpSpPr>
        <p:grpSp>
          <p:nvGrpSpPr>
            <p:cNvPr id="35" name="Group 34">
              <a:extLst>
                <a:ext uri="{FF2B5EF4-FFF2-40B4-BE49-F238E27FC236}">
                  <a16:creationId xmlns:a16="http://schemas.microsoft.com/office/drawing/2014/main" id="{18831EED-3E8F-458B-E2DC-372B01232A2A}"/>
                </a:ext>
              </a:extLst>
            </p:cNvPr>
            <p:cNvGrpSpPr/>
            <p:nvPr/>
          </p:nvGrpSpPr>
          <p:grpSpPr>
            <a:xfrm>
              <a:off x="455088" y="3536389"/>
              <a:ext cx="598940" cy="598940"/>
              <a:chOff x="455088" y="2488999"/>
              <a:chExt cx="598940" cy="598940"/>
            </a:xfrm>
          </p:grpSpPr>
          <p:sp>
            <p:nvSpPr>
              <p:cNvPr id="37" name="Oval 36">
                <a:extLst>
                  <a:ext uri="{FF2B5EF4-FFF2-40B4-BE49-F238E27FC236}">
                    <a16:creationId xmlns:a16="http://schemas.microsoft.com/office/drawing/2014/main" id="{461FEB08-7452-5F3F-BA92-FDE0FC4FB4B9}"/>
                  </a:ext>
                </a:extLst>
              </p:cNvPr>
              <p:cNvSpPr/>
              <p:nvPr/>
            </p:nvSpPr>
            <p:spPr>
              <a:xfrm>
                <a:off x="455088" y="2488999"/>
                <a:ext cx="598940" cy="598940"/>
              </a:xfrm>
              <a:prstGeom prst="ellipse">
                <a:avLst/>
              </a:prstGeom>
              <a:solidFill>
                <a:schemeClr val="bg1"/>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a:extLst>
                  <a:ext uri="{FF2B5EF4-FFF2-40B4-BE49-F238E27FC236}">
                    <a16:creationId xmlns:a16="http://schemas.microsoft.com/office/drawing/2014/main" id="{14AC6423-1556-6191-6F9D-709866D7BF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84172" y="2618083"/>
                <a:ext cx="340772" cy="340772"/>
              </a:xfrm>
              <a:prstGeom prst="rect">
                <a:avLst/>
              </a:prstGeom>
            </p:spPr>
          </p:pic>
        </p:grpSp>
        <p:sp>
          <p:nvSpPr>
            <p:cNvPr id="36" name="TextBox 35">
              <a:extLst>
                <a:ext uri="{FF2B5EF4-FFF2-40B4-BE49-F238E27FC236}">
                  <a16:creationId xmlns:a16="http://schemas.microsoft.com/office/drawing/2014/main" id="{0F4573A2-20B0-867D-0626-A69DB991C763}"/>
                </a:ext>
              </a:extLst>
            </p:cNvPr>
            <p:cNvSpPr txBox="1"/>
            <p:nvPr/>
          </p:nvSpPr>
          <p:spPr>
            <a:xfrm>
              <a:off x="1217612" y="3358806"/>
              <a:ext cx="4878388" cy="954107"/>
            </a:xfrm>
            <a:prstGeom prst="rect">
              <a:avLst/>
            </a:prstGeom>
            <a:noFill/>
          </p:spPr>
          <p:txBody>
            <a:bodyPr wrap="square">
              <a:spAutoFit/>
            </a:bodyPr>
            <a:lstStyle/>
            <a:p>
              <a:r>
                <a:rPr lang="en-US" sz="1400" b="1" dirty="0">
                  <a:solidFill>
                    <a:schemeClr val="bg1"/>
                  </a:solidFill>
                  <a:latin typeface="+mj-lt"/>
                  <a:cs typeface="Poppins SemiBold" panose="00000700000000000000" pitchFamily="2" charset="0"/>
                </a:rPr>
                <a:t>Complementary Therapies: </a:t>
              </a:r>
              <a:r>
                <a:rPr lang="en-US" sz="1400" dirty="0">
                  <a:solidFill>
                    <a:schemeClr val="bg1"/>
                  </a:solidFill>
                  <a:latin typeface="+mj-lt"/>
                  <a:cs typeface="Poppins SemiBold" panose="00000700000000000000" pitchFamily="2" charset="0"/>
                </a:rPr>
                <a:t>Incorporation of techniques such as physical therapy, massage, acupuncture, and relaxation exercises to help manage symptoms holistically.</a:t>
              </a:r>
            </a:p>
          </p:txBody>
        </p:sp>
      </p:grpSp>
      <p:grpSp>
        <p:nvGrpSpPr>
          <p:cNvPr id="41" name="Group 40">
            <a:extLst>
              <a:ext uri="{FF2B5EF4-FFF2-40B4-BE49-F238E27FC236}">
                <a16:creationId xmlns:a16="http://schemas.microsoft.com/office/drawing/2014/main" id="{3164D825-A59F-89B1-CF8E-806FD3F3FE33}"/>
              </a:ext>
            </a:extLst>
          </p:cNvPr>
          <p:cNvGrpSpPr/>
          <p:nvPr/>
        </p:nvGrpSpPr>
        <p:grpSpPr>
          <a:xfrm>
            <a:off x="11810999" y="6477000"/>
            <a:ext cx="504825" cy="419209"/>
            <a:chOff x="11810999" y="6477000"/>
            <a:chExt cx="504825" cy="419209"/>
          </a:xfrm>
        </p:grpSpPr>
        <p:sp>
          <p:nvSpPr>
            <p:cNvPr id="42" name="Rectangle 41">
              <a:extLst>
                <a:ext uri="{FF2B5EF4-FFF2-40B4-BE49-F238E27FC236}">
                  <a16:creationId xmlns:a16="http://schemas.microsoft.com/office/drawing/2014/main" id="{4EC80619-ECCD-B2DA-C73A-32AB2C80ABC0}"/>
                </a:ext>
              </a:extLst>
            </p:cNvPr>
            <p:cNvSpPr/>
            <p:nvPr/>
          </p:nvSpPr>
          <p:spPr>
            <a:xfrm>
              <a:off x="11810999" y="6477000"/>
              <a:ext cx="504825" cy="419209"/>
            </a:xfrm>
            <a:prstGeom prst="rect">
              <a:avLst/>
            </a:prstGeom>
            <a:noFill/>
            <a:ln>
              <a:solidFill>
                <a:srgbClr val="69A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1655029-00BE-64F8-8798-E9BD2BD092C5}"/>
                </a:ext>
              </a:extLst>
            </p:cNvPr>
            <p:cNvGrpSpPr/>
            <p:nvPr/>
          </p:nvGrpSpPr>
          <p:grpSpPr>
            <a:xfrm>
              <a:off x="11810999" y="6477005"/>
              <a:ext cx="307181" cy="203091"/>
              <a:chOff x="11811000" y="6477005"/>
              <a:chExt cx="222250" cy="203091"/>
            </a:xfrm>
            <a:solidFill>
              <a:srgbClr val="8FCF11"/>
            </a:solidFill>
          </p:grpSpPr>
          <p:sp>
            <p:nvSpPr>
              <p:cNvPr id="44" name="Rectangle 43">
                <a:extLst>
                  <a:ext uri="{FF2B5EF4-FFF2-40B4-BE49-F238E27FC236}">
                    <a16:creationId xmlns:a16="http://schemas.microsoft.com/office/drawing/2014/main" id="{B75B1BC2-6252-2EE7-90A4-53A2D9E50A00}"/>
                  </a:ext>
                </a:extLst>
              </p:cNvPr>
              <p:cNvSpPr/>
              <p:nvPr/>
            </p:nvSpPr>
            <p:spPr>
              <a:xfrm>
                <a:off x="11811000" y="6477005"/>
                <a:ext cx="222250" cy="2030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33BDFFB2-21F5-6434-93B8-392F3A567FE4}"/>
                  </a:ext>
                </a:extLst>
              </p:cNvPr>
              <p:cNvSpPr txBox="1"/>
              <p:nvPr/>
            </p:nvSpPr>
            <p:spPr>
              <a:xfrm>
                <a:off x="11811000" y="6478523"/>
                <a:ext cx="222250" cy="200055"/>
              </a:xfrm>
              <a:prstGeom prst="rect">
                <a:avLst/>
              </a:prstGeom>
              <a:grpFill/>
            </p:spPr>
            <p:txBody>
              <a:bodyPr wrap="square" rtlCol="0">
                <a:spAutoFit/>
              </a:bodyPr>
              <a:lstStyle/>
              <a:p>
                <a:pPr algn="ctr"/>
                <a:fld id="{22118994-1E77-481E-A1A3-6C82BDDA1C84}" type="slidenum">
                  <a:rPr lang="en-PK" sz="700" b="1" smtClean="0">
                    <a:solidFill>
                      <a:schemeClr val="bg1"/>
                    </a:solidFill>
                    <a:latin typeface="Poppins" panose="00000500000000000000" pitchFamily="2" charset="0"/>
                    <a:cs typeface="Poppins" panose="00000500000000000000" pitchFamily="2" charset="0"/>
                  </a:rPr>
                  <a:pPr algn="ctr"/>
                  <a:t>10</a:t>
                </a:fld>
                <a:endParaRPr lang="en-PK" sz="700" b="1" dirty="0">
                  <a:solidFill>
                    <a:schemeClr val="bg1"/>
                  </a:solidFill>
                  <a:latin typeface="Poppins" panose="00000500000000000000" pitchFamily="2" charset="0"/>
                  <a:cs typeface="Poppins" panose="00000500000000000000" pitchFamily="2" charset="0"/>
                </a:endParaRPr>
              </a:p>
            </p:txBody>
          </p:sp>
        </p:grpSp>
      </p:grpSp>
      <p:grpSp>
        <p:nvGrpSpPr>
          <p:cNvPr id="12" name="Group 11">
            <a:extLst>
              <a:ext uri="{FF2B5EF4-FFF2-40B4-BE49-F238E27FC236}">
                <a16:creationId xmlns:a16="http://schemas.microsoft.com/office/drawing/2014/main" id="{3040EDF6-B70A-1DAA-5081-500B9904D406}"/>
              </a:ext>
            </a:extLst>
          </p:cNvPr>
          <p:cNvGrpSpPr/>
          <p:nvPr/>
        </p:nvGrpSpPr>
        <p:grpSpPr>
          <a:xfrm>
            <a:off x="455088" y="4465496"/>
            <a:ext cx="5640912" cy="954107"/>
            <a:chOff x="455088" y="4465496"/>
            <a:chExt cx="5640912" cy="954107"/>
          </a:xfrm>
        </p:grpSpPr>
        <p:grpSp>
          <p:nvGrpSpPr>
            <p:cNvPr id="7" name="Group 6">
              <a:extLst>
                <a:ext uri="{FF2B5EF4-FFF2-40B4-BE49-F238E27FC236}">
                  <a16:creationId xmlns:a16="http://schemas.microsoft.com/office/drawing/2014/main" id="{68E6F358-A9A4-009F-8DAE-95E5F09E3CDD}"/>
                </a:ext>
              </a:extLst>
            </p:cNvPr>
            <p:cNvGrpSpPr/>
            <p:nvPr/>
          </p:nvGrpSpPr>
          <p:grpSpPr>
            <a:xfrm>
              <a:off x="455088" y="4643079"/>
              <a:ext cx="598940" cy="598940"/>
              <a:chOff x="455088" y="2488999"/>
              <a:chExt cx="598940" cy="598940"/>
            </a:xfrm>
          </p:grpSpPr>
          <p:sp>
            <p:nvSpPr>
              <p:cNvPr id="9" name="Oval 8">
                <a:extLst>
                  <a:ext uri="{FF2B5EF4-FFF2-40B4-BE49-F238E27FC236}">
                    <a16:creationId xmlns:a16="http://schemas.microsoft.com/office/drawing/2014/main" id="{3EC80979-5CF7-A343-A947-F9BD6340D62F}"/>
                  </a:ext>
                </a:extLst>
              </p:cNvPr>
              <p:cNvSpPr/>
              <p:nvPr/>
            </p:nvSpPr>
            <p:spPr>
              <a:xfrm>
                <a:off x="455088" y="2488999"/>
                <a:ext cx="598940" cy="598940"/>
              </a:xfrm>
              <a:prstGeom prst="ellipse">
                <a:avLst/>
              </a:prstGeom>
              <a:solidFill>
                <a:schemeClr val="bg1"/>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AED8AAD6-C977-53CD-60A1-13BF8CDCE7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84172" y="2618083"/>
                <a:ext cx="340772" cy="340772"/>
              </a:xfrm>
              <a:prstGeom prst="rect">
                <a:avLst/>
              </a:prstGeom>
            </p:spPr>
          </p:pic>
        </p:grpSp>
        <p:sp>
          <p:nvSpPr>
            <p:cNvPr id="8" name="TextBox 7">
              <a:extLst>
                <a:ext uri="{FF2B5EF4-FFF2-40B4-BE49-F238E27FC236}">
                  <a16:creationId xmlns:a16="http://schemas.microsoft.com/office/drawing/2014/main" id="{72EBDCD0-84BA-11E2-E46F-4C1728B6FCEC}"/>
                </a:ext>
              </a:extLst>
            </p:cNvPr>
            <p:cNvSpPr txBox="1"/>
            <p:nvPr/>
          </p:nvSpPr>
          <p:spPr>
            <a:xfrm>
              <a:off x="1217612" y="4465496"/>
              <a:ext cx="4878388" cy="954107"/>
            </a:xfrm>
            <a:prstGeom prst="rect">
              <a:avLst/>
            </a:prstGeom>
            <a:noFill/>
          </p:spPr>
          <p:txBody>
            <a:bodyPr wrap="square">
              <a:spAutoFit/>
            </a:bodyPr>
            <a:lstStyle/>
            <a:p>
              <a:r>
                <a:rPr lang="en-US" sz="1400" b="1" dirty="0">
                  <a:solidFill>
                    <a:schemeClr val="bg1"/>
                  </a:solidFill>
                  <a:latin typeface="+mj-lt"/>
                  <a:cs typeface="Poppins SemiBold" panose="00000700000000000000" pitchFamily="2" charset="0"/>
                </a:rPr>
                <a:t>Psychological Support: </a:t>
              </a:r>
            </a:p>
            <a:p>
              <a:r>
                <a:rPr lang="en-US" sz="1400" dirty="0">
                  <a:solidFill>
                    <a:schemeClr val="bg1"/>
                  </a:solidFill>
                  <a:latin typeface="+mj-lt"/>
                  <a:cs typeface="Poppins SemiBold" panose="00000700000000000000" pitchFamily="2" charset="0"/>
                </a:rPr>
                <a:t>Providing mental health support to help patients cope with the emotional and psychological aspects of living with chronic pain or illness.</a:t>
              </a:r>
            </a:p>
          </p:txBody>
        </p:sp>
      </p:grpSp>
    </p:spTree>
    <p:extLst>
      <p:ext uri="{BB962C8B-B14F-4D97-AF65-F5344CB8AC3E}">
        <p14:creationId xmlns:p14="http://schemas.microsoft.com/office/powerpoint/2010/main" val="4159441713"/>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4494707-7D11-C6AA-3A22-8F01EC2F7EEF}"/>
              </a:ext>
            </a:extLst>
          </p:cNvPr>
          <p:cNvSpPr/>
          <p:nvPr/>
        </p:nvSpPr>
        <p:spPr>
          <a:xfrm>
            <a:off x="0" y="0"/>
            <a:ext cx="5171606" cy="6858000"/>
          </a:xfrm>
          <a:prstGeom prst="rect">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Placeholder 18">
            <a:extLst>
              <a:ext uri="{FF2B5EF4-FFF2-40B4-BE49-F238E27FC236}">
                <a16:creationId xmlns:a16="http://schemas.microsoft.com/office/drawing/2014/main" id="{180C69E9-76E2-498E-BF43-E0FA860F84B1}"/>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23761" r="27105"/>
          <a:stretch/>
        </p:blipFill>
        <p:spPr>
          <a:xfrm>
            <a:off x="595086" y="-79711"/>
            <a:ext cx="4832320" cy="6553082"/>
          </a:xfrm>
        </p:spPr>
      </p:pic>
      <p:sp>
        <p:nvSpPr>
          <p:cNvPr id="3" name="TextBox 2">
            <a:extLst>
              <a:ext uri="{FF2B5EF4-FFF2-40B4-BE49-F238E27FC236}">
                <a16:creationId xmlns:a16="http://schemas.microsoft.com/office/drawing/2014/main" id="{1EF3BF85-A8C3-FA79-9D8A-18360C91506B}"/>
              </a:ext>
            </a:extLst>
          </p:cNvPr>
          <p:cNvSpPr txBox="1"/>
          <p:nvPr/>
        </p:nvSpPr>
        <p:spPr>
          <a:xfrm>
            <a:off x="6226629" y="381000"/>
            <a:ext cx="5046209" cy="830997"/>
          </a:xfrm>
          <a:prstGeom prst="rect">
            <a:avLst/>
          </a:prstGeom>
          <a:noFill/>
        </p:spPr>
        <p:txBody>
          <a:bodyPr wrap="square">
            <a:spAutoFit/>
          </a:bodyPr>
          <a:lstStyle/>
          <a:p>
            <a:r>
              <a:rPr lang="en-US" sz="2400" b="1" dirty="0"/>
              <a:t>Medication </a:t>
            </a:r>
          </a:p>
          <a:p>
            <a:r>
              <a:rPr lang="en-US" sz="2400" b="1" dirty="0"/>
              <a:t>Reminder Program</a:t>
            </a:r>
          </a:p>
        </p:txBody>
      </p:sp>
      <p:cxnSp>
        <p:nvCxnSpPr>
          <p:cNvPr id="5" name="Straight Connector 4">
            <a:extLst>
              <a:ext uri="{FF2B5EF4-FFF2-40B4-BE49-F238E27FC236}">
                <a16:creationId xmlns:a16="http://schemas.microsoft.com/office/drawing/2014/main" id="{6D4417B9-BC75-BBDD-7937-F155291C7CA7}"/>
              </a:ext>
            </a:extLst>
          </p:cNvPr>
          <p:cNvCxnSpPr>
            <a:cxnSpLocks/>
          </p:cNvCxnSpPr>
          <p:nvPr/>
        </p:nvCxnSpPr>
        <p:spPr>
          <a:xfrm>
            <a:off x="6357867" y="1211997"/>
            <a:ext cx="2963933" cy="0"/>
          </a:xfrm>
          <a:prstGeom prst="line">
            <a:avLst/>
          </a:prstGeom>
          <a:ln w="28575">
            <a:solidFill>
              <a:srgbClr val="69A2E8"/>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35B6814-AE62-B11F-F644-5EB41E79A747}"/>
              </a:ext>
            </a:extLst>
          </p:cNvPr>
          <p:cNvGrpSpPr/>
          <p:nvPr/>
        </p:nvGrpSpPr>
        <p:grpSpPr>
          <a:xfrm>
            <a:off x="6300717" y="1341081"/>
            <a:ext cx="5510283" cy="646331"/>
            <a:chOff x="6300717" y="2239387"/>
            <a:chExt cx="5510283" cy="646331"/>
          </a:xfrm>
        </p:grpSpPr>
        <p:grpSp>
          <p:nvGrpSpPr>
            <p:cNvPr id="9" name="Group 8">
              <a:extLst>
                <a:ext uri="{FF2B5EF4-FFF2-40B4-BE49-F238E27FC236}">
                  <a16:creationId xmlns:a16="http://schemas.microsoft.com/office/drawing/2014/main" id="{24EEA449-6E12-0E3F-C006-58FB5F4B754D}"/>
                </a:ext>
              </a:extLst>
            </p:cNvPr>
            <p:cNvGrpSpPr/>
            <p:nvPr/>
          </p:nvGrpSpPr>
          <p:grpSpPr>
            <a:xfrm>
              <a:off x="6300717" y="2263082"/>
              <a:ext cx="598940" cy="598940"/>
              <a:chOff x="6170088" y="2652476"/>
              <a:chExt cx="598940" cy="598940"/>
            </a:xfrm>
          </p:grpSpPr>
          <p:sp>
            <p:nvSpPr>
              <p:cNvPr id="12" name="Oval 11">
                <a:extLst>
                  <a:ext uri="{FF2B5EF4-FFF2-40B4-BE49-F238E27FC236}">
                    <a16:creationId xmlns:a16="http://schemas.microsoft.com/office/drawing/2014/main" id="{8D0D16B9-E825-7C21-7098-A5199073ECA7}"/>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5B04741E-7704-05FC-E2B8-85C2696B2A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299172" y="2781560"/>
                <a:ext cx="340772" cy="340772"/>
              </a:xfrm>
              <a:prstGeom prst="rect">
                <a:avLst/>
              </a:prstGeom>
            </p:spPr>
          </p:pic>
        </p:grpSp>
        <p:sp>
          <p:nvSpPr>
            <p:cNvPr id="11" name="TextBox 10">
              <a:extLst>
                <a:ext uri="{FF2B5EF4-FFF2-40B4-BE49-F238E27FC236}">
                  <a16:creationId xmlns:a16="http://schemas.microsoft.com/office/drawing/2014/main" id="{A9DD4744-4F34-0F53-18BE-C26994D20284}"/>
                </a:ext>
              </a:extLst>
            </p:cNvPr>
            <p:cNvSpPr txBox="1"/>
            <p:nvPr/>
          </p:nvSpPr>
          <p:spPr>
            <a:xfrm>
              <a:off x="7063241" y="2239387"/>
              <a:ext cx="4747759" cy="646331"/>
            </a:xfrm>
            <a:prstGeom prst="rect">
              <a:avLst/>
            </a:prstGeom>
            <a:noFill/>
          </p:spPr>
          <p:txBody>
            <a:bodyPr wrap="square">
              <a:spAutoFit/>
            </a:bodyPr>
            <a:lstStyle/>
            <a:p>
              <a:r>
                <a:rPr lang="en-US" sz="1200" dirty="0">
                  <a:latin typeface="+mj-lt"/>
                  <a:cs typeface="Poppins SemiBold" panose="00000700000000000000" pitchFamily="2" charset="0"/>
                </a:rPr>
                <a:t>Twice Daily Calls: Patients receive two calls every day, seven days a week, to remind them to take their medications, ensuring no doses are missed.</a:t>
              </a:r>
            </a:p>
          </p:txBody>
        </p:sp>
      </p:grpSp>
      <p:sp>
        <p:nvSpPr>
          <p:cNvPr id="20" name="TextBox 19">
            <a:extLst>
              <a:ext uri="{FF2B5EF4-FFF2-40B4-BE49-F238E27FC236}">
                <a16:creationId xmlns:a16="http://schemas.microsoft.com/office/drawing/2014/main" id="{218C9337-1052-F314-6017-ACC325EB5BBC}"/>
              </a:ext>
            </a:extLst>
          </p:cNvPr>
          <p:cNvSpPr txBox="1"/>
          <p:nvPr/>
        </p:nvSpPr>
        <p:spPr>
          <a:xfrm>
            <a:off x="6226629" y="4121751"/>
            <a:ext cx="5584371" cy="2262158"/>
          </a:xfrm>
          <a:prstGeom prst="rect">
            <a:avLst/>
          </a:prstGeom>
          <a:noFill/>
        </p:spPr>
        <p:txBody>
          <a:bodyPr wrap="square">
            <a:spAutoFit/>
          </a:bodyPr>
          <a:lstStyle/>
          <a:p>
            <a:pPr marL="171450" indent="-171450">
              <a:spcBef>
                <a:spcPts val="600"/>
              </a:spcBef>
              <a:buFont typeface="Arial" panose="020B0604020202020204" pitchFamily="34" charset="0"/>
              <a:buChar char="•"/>
            </a:pPr>
            <a:r>
              <a:rPr lang="en-US" sz="1100" dirty="0">
                <a:latin typeface="+mj-lt"/>
                <a:cs typeface="Poppins SemiBold" panose="00000700000000000000" pitchFamily="2" charset="0"/>
              </a:rPr>
              <a:t>Medication Adherence: Increases the likelihood of taking medications as prescribed, which is crucial for treatment effectiveness.</a:t>
            </a:r>
          </a:p>
          <a:p>
            <a:pPr marL="171450" indent="-171450">
              <a:spcBef>
                <a:spcPts val="600"/>
              </a:spcBef>
              <a:buFont typeface="Arial" panose="020B0604020202020204" pitchFamily="34" charset="0"/>
              <a:buChar char="•"/>
            </a:pPr>
            <a:r>
              <a:rPr lang="en-US" sz="1100" dirty="0">
                <a:latin typeface="+mj-lt"/>
                <a:cs typeface="Poppins SemiBold" panose="00000700000000000000" pitchFamily="2" charset="0"/>
              </a:rPr>
              <a:t>Independence at Home: Supports patients in maintaining their autonomy by enabling them to manage their health care routines independently.</a:t>
            </a:r>
          </a:p>
          <a:p>
            <a:pPr marL="171450" indent="-171450">
              <a:spcBef>
                <a:spcPts val="600"/>
              </a:spcBef>
              <a:buFont typeface="Arial" panose="020B0604020202020204" pitchFamily="34" charset="0"/>
              <a:buChar char="•"/>
            </a:pPr>
            <a:r>
              <a:rPr lang="en-US" sz="1100" dirty="0">
                <a:latin typeface="+mj-lt"/>
                <a:cs typeface="Poppins SemiBold" panose="00000700000000000000" pitchFamily="2" charset="0"/>
              </a:rPr>
              <a:t>Reduced Caregiver Burden: Alleviates stress on family members and caregivers by providing reliable support in managing medication schedules.</a:t>
            </a:r>
          </a:p>
          <a:p>
            <a:pPr marL="171450" indent="-171450">
              <a:spcBef>
                <a:spcPts val="600"/>
              </a:spcBef>
              <a:buFont typeface="Arial" panose="020B0604020202020204" pitchFamily="34" charset="0"/>
              <a:buChar char="•"/>
            </a:pPr>
            <a:r>
              <a:rPr lang="en-US" sz="1100" dirty="0">
                <a:latin typeface="+mj-lt"/>
                <a:cs typeface="Poppins SemiBold" panose="00000700000000000000" pitchFamily="2" charset="0"/>
              </a:rPr>
              <a:t>Improved Health Outcomes: Consistent medication intake leads to better disease management and fewer complications.</a:t>
            </a:r>
          </a:p>
          <a:p>
            <a:pPr marL="171450" indent="-171450">
              <a:spcBef>
                <a:spcPts val="600"/>
              </a:spcBef>
              <a:buFont typeface="Arial" panose="020B0604020202020204" pitchFamily="34" charset="0"/>
              <a:buChar char="•"/>
            </a:pPr>
            <a:r>
              <a:rPr lang="en-US" sz="1100" dirty="0">
                <a:latin typeface="+mj-lt"/>
                <a:cs typeface="Poppins SemiBold" panose="00000700000000000000" pitchFamily="2" charset="0"/>
              </a:rPr>
              <a:t>Promotes Routine and Structure: Establishes a daily routine that can improve overall stability and mental health.</a:t>
            </a:r>
          </a:p>
        </p:txBody>
      </p:sp>
      <p:grpSp>
        <p:nvGrpSpPr>
          <p:cNvPr id="24" name="Group 23">
            <a:extLst>
              <a:ext uri="{FF2B5EF4-FFF2-40B4-BE49-F238E27FC236}">
                <a16:creationId xmlns:a16="http://schemas.microsoft.com/office/drawing/2014/main" id="{F7CC44BF-B2F5-93EB-0B58-8F9DF7C289A2}"/>
              </a:ext>
            </a:extLst>
          </p:cNvPr>
          <p:cNvGrpSpPr/>
          <p:nvPr/>
        </p:nvGrpSpPr>
        <p:grpSpPr>
          <a:xfrm>
            <a:off x="11810999" y="6477000"/>
            <a:ext cx="504825" cy="419209"/>
            <a:chOff x="11810999" y="6477000"/>
            <a:chExt cx="504825" cy="419209"/>
          </a:xfrm>
        </p:grpSpPr>
        <p:sp>
          <p:nvSpPr>
            <p:cNvPr id="25" name="Rectangle 24">
              <a:extLst>
                <a:ext uri="{FF2B5EF4-FFF2-40B4-BE49-F238E27FC236}">
                  <a16:creationId xmlns:a16="http://schemas.microsoft.com/office/drawing/2014/main" id="{BFF507EB-032C-5E5D-DE71-EA1754F8D7BF}"/>
                </a:ext>
              </a:extLst>
            </p:cNvPr>
            <p:cNvSpPr/>
            <p:nvPr/>
          </p:nvSpPr>
          <p:spPr>
            <a:xfrm>
              <a:off x="11810999" y="6477000"/>
              <a:ext cx="504825" cy="419209"/>
            </a:xfrm>
            <a:prstGeom prst="rect">
              <a:avLst/>
            </a:prstGeom>
            <a:noFill/>
            <a:ln>
              <a:solidFill>
                <a:srgbClr val="69A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EA9273E2-02CF-3AD9-55EE-9311749BBC82}"/>
                </a:ext>
              </a:extLst>
            </p:cNvPr>
            <p:cNvGrpSpPr/>
            <p:nvPr/>
          </p:nvGrpSpPr>
          <p:grpSpPr>
            <a:xfrm>
              <a:off x="11810999" y="6477005"/>
              <a:ext cx="307181" cy="203091"/>
              <a:chOff x="11811000" y="6477005"/>
              <a:chExt cx="222250" cy="203091"/>
            </a:xfrm>
            <a:solidFill>
              <a:srgbClr val="8FCF11"/>
            </a:solidFill>
          </p:grpSpPr>
          <p:sp>
            <p:nvSpPr>
              <p:cNvPr id="30" name="Rectangle 29">
                <a:extLst>
                  <a:ext uri="{FF2B5EF4-FFF2-40B4-BE49-F238E27FC236}">
                    <a16:creationId xmlns:a16="http://schemas.microsoft.com/office/drawing/2014/main" id="{6D4E327B-070D-4BE7-074E-B644D2ACEB9C}"/>
                  </a:ext>
                </a:extLst>
              </p:cNvPr>
              <p:cNvSpPr/>
              <p:nvPr/>
            </p:nvSpPr>
            <p:spPr>
              <a:xfrm>
                <a:off x="11811000" y="6477005"/>
                <a:ext cx="222250" cy="2030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3587944-26DB-0C19-4BF1-8879C881AF9B}"/>
                  </a:ext>
                </a:extLst>
              </p:cNvPr>
              <p:cNvSpPr txBox="1"/>
              <p:nvPr/>
            </p:nvSpPr>
            <p:spPr>
              <a:xfrm>
                <a:off x="11811000" y="6478523"/>
                <a:ext cx="222250" cy="200055"/>
              </a:xfrm>
              <a:prstGeom prst="rect">
                <a:avLst/>
              </a:prstGeom>
              <a:grpFill/>
            </p:spPr>
            <p:txBody>
              <a:bodyPr wrap="square" rtlCol="0">
                <a:spAutoFit/>
              </a:bodyPr>
              <a:lstStyle/>
              <a:p>
                <a:pPr algn="ctr"/>
                <a:fld id="{22118994-1E77-481E-A1A3-6C82BDDA1C84}" type="slidenum">
                  <a:rPr lang="en-PK" sz="700" b="1" smtClean="0">
                    <a:solidFill>
                      <a:schemeClr val="bg1"/>
                    </a:solidFill>
                    <a:latin typeface="Poppins" panose="00000500000000000000" pitchFamily="2" charset="0"/>
                    <a:cs typeface="Poppins" panose="00000500000000000000" pitchFamily="2" charset="0"/>
                  </a:rPr>
                  <a:pPr algn="ctr"/>
                  <a:t>11</a:t>
                </a:fld>
                <a:endParaRPr lang="en-PK" sz="700" b="1" dirty="0">
                  <a:solidFill>
                    <a:schemeClr val="bg1"/>
                  </a:solidFill>
                  <a:latin typeface="Poppins" panose="00000500000000000000" pitchFamily="2" charset="0"/>
                  <a:cs typeface="Poppins" panose="00000500000000000000" pitchFamily="2" charset="0"/>
                </a:endParaRPr>
              </a:p>
            </p:txBody>
          </p:sp>
        </p:grpSp>
      </p:grpSp>
      <p:grpSp>
        <p:nvGrpSpPr>
          <p:cNvPr id="15" name="Group 14">
            <a:extLst>
              <a:ext uri="{FF2B5EF4-FFF2-40B4-BE49-F238E27FC236}">
                <a16:creationId xmlns:a16="http://schemas.microsoft.com/office/drawing/2014/main" id="{1479BE48-C7F6-2080-A0FF-BAA132FE85E6}"/>
              </a:ext>
            </a:extLst>
          </p:cNvPr>
          <p:cNvGrpSpPr/>
          <p:nvPr/>
        </p:nvGrpSpPr>
        <p:grpSpPr>
          <a:xfrm>
            <a:off x="6300717" y="2138819"/>
            <a:ext cx="5510283" cy="646331"/>
            <a:chOff x="6300717" y="2154258"/>
            <a:chExt cx="5510283" cy="646331"/>
          </a:xfrm>
        </p:grpSpPr>
        <p:grpSp>
          <p:nvGrpSpPr>
            <p:cNvPr id="7" name="Group 6">
              <a:extLst>
                <a:ext uri="{FF2B5EF4-FFF2-40B4-BE49-F238E27FC236}">
                  <a16:creationId xmlns:a16="http://schemas.microsoft.com/office/drawing/2014/main" id="{1886CCD9-F4E7-8E6A-4F92-F5C0752D49D6}"/>
                </a:ext>
              </a:extLst>
            </p:cNvPr>
            <p:cNvGrpSpPr/>
            <p:nvPr/>
          </p:nvGrpSpPr>
          <p:grpSpPr>
            <a:xfrm>
              <a:off x="6300717" y="2177953"/>
              <a:ext cx="598940" cy="598940"/>
              <a:chOff x="6170088" y="2652476"/>
              <a:chExt cx="598940" cy="598940"/>
            </a:xfrm>
          </p:grpSpPr>
          <p:sp>
            <p:nvSpPr>
              <p:cNvPr id="10" name="Oval 9">
                <a:extLst>
                  <a:ext uri="{FF2B5EF4-FFF2-40B4-BE49-F238E27FC236}">
                    <a16:creationId xmlns:a16="http://schemas.microsoft.com/office/drawing/2014/main" id="{C45385D4-BACE-8756-DD0C-63D305922A61}"/>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6D0CA1A6-E10C-1493-3C0D-BE3B4E268A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299172" y="2781560"/>
                <a:ext cx="340772" cy="340772"/>
              </a:xfrm>
              <a:prstGeom prst="rect">
                <a:avLst/>
              </a:prstGeom>
            </p:spPr>
          </p:pic>
        </p:grpSp>
        <p:sp>
          <p:nvSpPr>
            <p:cNvPr id="8" name="TextBox 7">
              <a:extLst>
                <a:ext uri="{FF2B5EF4-FFF2-40B4-BE49-F238E27FC236}">
                  <a16:creationId xmlns:a16="http://schemas.microsoft.com/office/drawing/2014/main" id="{A4030865-7A63-E7F6-D30F-38184A061A6D}"/>
                </a:ext>
              </a:extLst>
            </p:cNvPr>
            <p:cNvSpPr txBox="1"/>
            <p:nvPr/>
          </p:nvSpPr>
          <p:spPr>
            <a:xfrm>
              <a:off x="7063241" y="2154258"/>
              <a:ext cx="4747759" cy="646331"/>
            </a:xfrm>
            <a:prstGeom prst="rect">
              <a:avLst/>
            </a:prstGeom>
            <a:noFill/>
          </p:spPr>
          <p:txBody>
            <a:bodyPr wrap="square">
              <a:spAutoFit/>
            </a:bodyPr>
            <a:lstStyle/>
            <a:p>
              <a:r>
                <a:rPr lang="en-US" sz="1200" dirty="0">
                  <a:latin typeface="+mj-lt"/>
                  <a:cs typeface="Poppins SemiBold" panose="00000700000000000000" pitchFamily="2" charset="0"/>
                </a:rPr>
                <a:t>Optional Text Message Reminders: For those who prefer or need additional reminders, daily text messages can be sent as a supplementary aid.</a:t>
              </a:r>
            </a:p>
          </p:txBody>
        </p:sp>
      </p:grpSp>
      <p:grpSp>
        <p:nvGrpSpPr>
          <p:cNvPr id="29" name="Group 28">
            <a:extLst>
              <a:ext uri="{FF2B5EF4-FFF2-40B4-BE49-F238E27FC236}">
                <a16:creationId xmlns:a16="http://schemas.microsoft.com/office/drawing/2014/main" id="{1AFD3A2E-64E1-345E-FD46-8BA22BF45E81}"/>
              </a:ext>
            </a:extLst>
          </p:cNvPr>
          <p:cNvGrpSpPr/>
          <p:nvPr/>
        </p:nvGrpSpPr>
        <p:grpSpPr>
          <a:xfrm>
            <a:off x="6300717" y="2936557"/>
            <a:ext cx="5510283" cy="646331"/>
            <a:chOff x="6300717" y="2936557"/>
            <a:chExt cx="5510283" cy="646331"/>
          </a:xfrm>
        </p:grpSpPr>
        <p:grpSp>
          <p:nvGrpSpPr>
            <p:cNvPr id="17" name="Group 16">
              <a:extLst>
                <a:ext uri="{FF2B5EF4-FFF2-40B4-BE49-F238E27FC236}">
                  <a16:creationId xmlns:a16="http://schemas.microsoft.com/office/drawing/2014/main" id="{7EAAEDA0-92B9-57EB-C32F-C0935232ED01}"/>
                </a:ext>
              </a:extLst>
            </p:cNvPr>
            <p:cNvGrpSpPr/>
            <p:nvPr/>
          </p:nvGrpSpPr>
          <p:grpSpPr>
            <a:xfrm>
              <a:off x="6300717" y="2960252"/>
              <a:ext cx="598940" cy="598940"/>
              <a:chOff x="6170088" y="2652476"/>
              <a:chExt cx="598940" cy="598940"/>
            </a:xfrm>
          </p:grpSpPr>
          <p:sp>
            <p:nvSpPr>
              <p:cNvPr id="23" name="Oval 22">
                <a:extLst>
                  <a:ext uri="{FF2B5EF4-FFF2-40B4-BE49-F238E27FC236}">
                    <a16:creationId xmlns:a16="http://schemas.microsoft.com/office/drawing/2014/main" id="{92604F39-843F-0691-1CE6-A1948D91A0DF}"/>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ADF7BB9E-20CE-4FBD-A196-1879FB7994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299172" y="2781560"/>
                <a:ext cx="340772" cy="340772"/>
              </a:xfrm>
              <a:prstGeom prst="rect">
                <a:avLst/>
              </a:prstGeom>
            </p:spPr>
          </p:pic>
        </p:grpSp>
        <p:sp>
          <p:nvSpPr>
            <p:cNvPr id="18" name="TextBox 17">
              <a:extLst>
                <a:ext uri="{FF2B5EF4-FFF2-40B4-BE49-F238E27FC236}">
                  <a16:creationId xmlns:a16="http://schemas.microsoft.com/office/drawing/2014/main" id="{66AB2D02-EB6B-E9A6-DD2D-BE3BFC7EEF89}"/>
                </a:ext>
              </a:extLst>
            </p:cNvPr>
            <p:cNvSpPr txBox="1"/>
            <p:nvPr/>
          </p:nvSpPr>
          <p:spPr>
            <a:xfrm>
              <a:off x="7063241" y="2936557"/>
              <a:ext cx="4747759" cy="646331"/>
            </a:xfrm>
            <a:prstGeom prst="rect">
              <a:avLst/>
            </a:prstGeom>
            <a:noFill/>
          </p:spPr>
          <p:txBody>
            <a:bodyPr wrap="square">
              <a:spAutoFit/>
            </a:bodyPr>
            <a:lstStyle/>
            <a:p>
              <a:r>
                <a:rPr lang="en-US" sz="1200" dirty="0">
                  <a:latin typeface="+mj-lt"/>
                  <a:cs typeface="Poppins SemiBold" panose="00000700000000000000" pitchFamily="2" charset="0"/>
                </a:rPr>
                <a:t>Weekly Wellness Checkups: A comprehensive follow-up call each week to assess health, discuss any issues with medications, and reinforce adherence.</a:t>
              </a:r>
            </a:p>
          </p:txBody>
        </p:sp>
      </p:grpSp>
      <p:sp>
        <p:nvSpPr>
          <p:cNvPr id="32" name="TextBox 31">
            <a:extLst>
              <a:ext uri="{FF2B5EF4-FFF2-40B4-BE49-F238E27FC236}">
                <a16:creationId xmlns:a16="http://schemas.microsoft.com/office/drawing/2014/main" id="{25DF0A84-4C90-C03A-AEE3-41F9F4986928}"/>
              </a:ext>
            </a:extLst>
          </p:cNvPr>
          <p:cNvSpPr txBox="1"/>
          <p:nvPr/>
        </p:nvSpPr>
        <p:spPr>
          <a:xfrm>
            <a:off x="6226629" y="3711972"/>
            <a:ext cx="5046209" cy="369332"/>
          </a:xfrm>
          <a:prstGeom prst="rect">
            <a:avLst/>
          </a:prstGeom>
          <a:noFill/>
        </p:spPr>
        <p:txBody>
          <a:bodyPr wrap="square">
            <a:spAutoFit/>
          </a:bodyPr>
          <a:lstStyle/>
          <a:p>
            <a:r>
              <a:rPr lang="en-US" b="1" dirty="0"/>
              <a:t>Benefits of Medication Reminders:</a:t>
            </a:r>
          </a:p>
        </p:txBody>
      </p:sp>
    </p:spTree>
    <p:extLst>
      <p:ext uri="{BB962C8B-B14F-4D97-AF65-F5344CB8AC3E}">
        <p14:creationId xmlns:p14="http://schemas.microsoft.com/office/powerpoint/2010/main" val="92727950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D2AF3AB9-2BF0-D365-E878-12AC2A669B0C}"/>
              </a:ext>
            </a:extLst>
          </p:cNvPr>
          <p:cNvSpPr/>
          <p:nvPr/>
        </p:nvSpPr>
        <p:spPr>
          <a:xfrm>
            <a:off x="7020394" y="0"/>
            <a:ext cx="5171606" cy="6858000"/>
          </a:xfrm>
          <a:prstGeom prst="rect">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Placeholder 66">
            <a:extLst>
              <a:ext uri="{FF2B5EF4-FFF2-40B4-BE49-F238E27FC236}">
                <a16:creationId xmlns:a16="http://schemas.microsoft.com/office/drawing/2014/main" id="{8BBE3E11-A568-E261-4D08-B73D90EFF7D7}"/>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12717" r="12717"/>
          <a:stretch/>
        </p:blipFill>
        <p:spPr>
          <a:xfrm>
            <a:off x="6940580" y="-135983"/>
            <a:ext cx="4832320" cy="6480511"/>
          </a:xfrm>
        </p:spPr>
      </p:pic>
      <p:grpSp>
        <p:nvGrpSpPr>
          <p:cNvPr id="3" name="Group 2">
            <a:extLst>
              <a:ext uri="{FF2B5EF4-FFF2-40B4-BE49-F238E27FC236}">
                <a16:creationId xmlns:a16="http://schemas.microsoft.com/office/drawing/2014/main" id="{15D89A9B-080F-5F25-4F90-1DC7CCAC42C7}"/>
              </a:ext>
            </a:extLst>
          </p:cNvPr>
          <p:cNvGrpSpPr/>
          <p:nvPr/>
        </p:nvGrpSpPr>
        <p:grpSpPr>
          <a:xfrm>
            <a:off x="-1063180" y="-772768"/>
            <a:ext cx="3071959" cy="1567678"/>
            <a:chOff x="-1063180" y="-772768"/>
            <a:chExt cx="3071959" cy="1567678"/>
          </a:xfrm>
        </p:grpSpPr>
        <p:sp>
          <p:nvSpPr>
            <p:cNvPr id="6" name="Google Shape;39;p4">
              <a:extLst>
                <a:ext uri="{FF2B5EF4-FFF2-40B4-BE49-F238E27FC236}">
                  <a16:creationId xmlns:a16="http://schemas.microsoft.com/office/drawing/2014/main" id="{7778B90C-D48C-490B-5DEB-387847CC20C5}"/>
                </a:ext>
              </a:extLst>
            </p:cNvPr>
            <p:cNvSpPr/>
            <p:nvPr/>
          </p:nvSpPr>
          <p:spPr>
            <a:xfrm rot="2930782">
              <a:off x="61258" y="-589564"/>
              <a:ext cx="383791" cy="2385157"/>
            </a:xfrm>
            <a:prstGeom prst="triangle">
              <a:avLst>
                <a:gd name="adj" fmla="val 50000"/>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sp>
          <p:nvSpPr>
            <p:cNvPr id="7" name="Google Shape;40;p4">
              <a:extLst>
                <a:ext uri="{FF2B5EF4-FFF2-40B4-BE49-F238E27FC236}">
                  <a16:creationId xmlns:a16="http://schemas.microsoft.com/office/drawing/2014/main" id="{777A58AD-8AD3-BB34-4105-B4969B193286}"/>
                </a:ext>
              </a:extLst>
            </p:cNvPr>
            <p:cNvSpPr/>
            <p:nvPr/>
          </p:nvSpPr>
          <p:spPr>
            <a:xfrm rot="13716963">
              <a:off x="489692" y="-1458399"/>
              <a:ext cx="383791" cy="2654383"/>
            </a:xfrm>
            <a:prstGeom prst="triangle">
              <a:avLst>
                <a:gd name="adj" fmla="val 50000"/>
              </a:avLst>
            </a:prstGeom>
            <a:solidFill>
              <a:srgbClr val="8FC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sp>
          <p:nvSpPr>
            <p:cNvPr id="8" name="Google Shape;41;p4">
              <a:extLst>
                <a:ext uri="{FF2B5EF4-FFF2-40B4-BE49-F238E27FC236}">
                  <a16:creationId xmlns:a16="http://schemas.microsoft.com/office/drawing/2014/main" id="{2DEB9DD4-0CA3-D3B3-51FE-AA6722D091B5}"/>
                </a:ext>
              </a:extLst>
            </p:cNvPr>
            <p:cNvSpPr/>
            <p:nvPr/>
          </p:nvSpPr>
          <p:spPr>
            <a:xfrm rot="3697583">
              <a:off x="-378795" y="-1457153"/>
              <a:ext cx="1016387" cy="2385157"/>
            </a:xfrm>
            <a:prstGeom prst="triangle">
              <a:avLst>
                <a:gd name="adj" fmla="val 50000"/>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grpSp>
      <p:sp>
        <p:nvSpPr>
          <p:cNvPr id="11" name="TextBox 10">
            <a:extLst>
              <a:ext uri="{FF2B5EF4-FFF2-40B4-BE49-F238E27FC236}">
                <a16:creationId xmlns:a16="http://schemas.microsoft.com/office/drawing/2014/main" id="{C14DDA00-B2F9-5717-DEFC-3FC5BC49F677}"/>
              </a:ext>
            </a:extLst>
          </p:cNvPr>
          <p:cNvSpPr txBox="1"/>
          <p:nvPr/>
        </p:nvSpPr>
        <p:spPr>
          <a:xfrm>
            <a:off x="492758" y="729050"/>
            <a:ext cx="5867400" cy="461665"/>
          </a:xfrm>
          <a:prstGeom prst="rect">
            <a:avLst/>
          </a:prstGeom>
          <a:noFill/>
        </p:spPr>
        <p:txBody>
          <a:bodyPr wrap="square">
            <a:spAutoFit/>
          </a:bodyPr>
          <a:lstStyle/>
          <a:p>
            <a:r>
              <a:rPr lang="en-US" sz="2400" b="1" dirty="0"/>
              <a:t>Special Care For Special Needs</a:t>
            </a:r>
          </a:p>
        </p:txBody>
      </p:sp>
      <p:cxnSp>
        <p:nvCxnSpPr>
          <p:cNvPr id="13" name="Straight Connector 12">
            <a:extLst>
              <a:ext uri="{FF2B5EF4-FFF2-40B4-BE49-F238E27FC236}">
                <a16:creationId xmlns:a16="http://schemas.microsoft.com/office/drawing/2014/main" id="{A768D20F-5D4D-2DF6-3929-73F9031CB156}"/>
              </a:ext>
            </a:extLst>
          </p:cNvPr>
          <p:cNvCxnSpPr>
            <a:cxnSpLocks/>
          </p:cNvCxnSpPr>
          <p:nvPr/>
        </p:nvCxnSpPr>
        <p:spPr>
          <a:xfrm>
            <a:off x="566846" y="1245909"/>
            <a:ext cx="4793937" cy="0"/>
          </a:xfrm>
          <a:prstGeom prst="line">
            <a:avLst/>
          </a:prstGeom>
          <a:ln w="28575">
            <a:solidFill>
              <a:srgbClr val="69A2E8"/>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3CA9C189-DD27-DDC8-5FF7-84747E8A1F88}"/>
              </a:ext>
            </a:extLst>
          </p:cNvPr>
          <p:cNvGrpSpPr/>
          <p:nvPr/>
        </p:nvGrpSpPr>
        <p:grpSpPr>
          <a:xfrm>
            <a:off x="566846" y="1482480"/>
            <a:ext cx="5640912" cy="1384995"/>
            <a:chOff x="455088" y="1420561"/>
            <a:chExt cx="5640912" cy="1384995"/>
          </a:xfrm>
        </p:grpSpPr>
        <p:grpSp>
          <p:nvGrpSpPr>
            <p:cNvPr id="15" name="Group 14">
              <a:extLst>
                <a:ext uri="{FF2B5EF4-FFF2-40B4-BE49-F238E27FC236}">
                  <a16:creationId xmlns:a16="http://schemas.microsoft.com/office/drawing/2014/main" id="{D9FC02D3-F262-C96C-2B72-57EFF3A1225B}"/>
                </a:ext>
              </a:extLst>
            </p:cNvPr>
            <p:cNvGrpSpPr/>
            <p:nvPr/>
          </p:nvGrpSpPr>
          <p:grpSpPr>
            <a:xfrm>
              <a:off x="455088" y="1813588"/>
              <a:ext cx="598940" cy="598940"/>
              <a:chOff x="6170088" y="2652476"/>
              <a:chExt cx="598940" cy="598940"/>
            </a:xfrm>
          </p:grpSpPr>
          <p:sp>
            <p:nvSpPr>
              <p:cNvPr id="22" name="Oval 21">
                <a:extLst>
                  <a:ext uri="{FF2B5EF4-FFF2-40B4-BE49-F238E27FC236}">
                    <a16:creationId xmlns:a16="http://schemas.microsoft.com/office/drawing/2014/main" id="{F96E855F-0402-5F80-DBCE-32CD6AE358B8}"/>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22">
                <a:extLst>
                  <a:ext uri="{FF2B5EF4-FFF2-40B4-BE49-F238E27FC236}">
                    <a16:creationId xmlns:a16="http://schemas.microsoft.com/office/drawing/2014/main" id="{967AE614-9B8E-E117-8C18-16628379D8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299172" y="2781560"/>
                <a:ext cx="340772" cy="340772"/>
              </a:xfrm>
              <a:prstGeom prst="rect">
                <a:avLst/>
              </a:prstGeom>
            </p:spPr>
          </p:pic>
        </p:grpSp>
        <p:sp>
          <p:nvSpPr>
            <p:cNvPr id="20" name="TextBox 19">
              <a:extLst>
                <a:ext uri="{FF2B5EF4-FFF2-40B4-BE49-F238E27FC236}">
                  <a16:creationId xmlns:a16="http://schemas.microsoft.com/office/drawing/2014/main" id="{8265BDB9-0B1B-7098-5CE2-0287770D2701}"/>
                </a:ext>
              </a:extLst>
            </p:cNvPr>
            <p:cNvSpPr txBox="1"/>
            <p:nvPr/>
          </p:nvSpPr>
          <p:spPr>
            <a:xfrm>
              <a:off x="1217612" y="1420561"/>
              <a:ext cx="4878388" cy="1384995"/>
            </a:xfrm>
            <a:prstGeom prst="rect">
              <a:avLst/>
            </a:prstGeom>
            <a:noFill/>
          </p:spPr>
          <p:txBody>
            <a:bodyPr wrap="square">
              <a:spAutoFit/>
            </a:bodyPr>
            <a:lstStyle/>
            <a:p>
              <a:r>
                <a:rPr lang="en-US" sz="1200" b="1" dirty="0">
                  <a:latin typeface="+mj-lt"/>
                  <a:cs typeface="Poppins SemiBold" panose="00000700000000000000" pitchFamily="2" charset="0"/>
                </a:rPr>
                <a:t>Individualized Routine: </a:t>
              </a:r>
              <a:r>
                <a:rPr lang="en-US" sz="1200" dirty="0">
                  <a:latin typeface="+mj-lt"/>
                  <a:cs typeface="Poppins SemiBold" panose="00000700000000000000" pitchFamily="2" charset="0"/>
                </a:rPr>
                <a:t>Customize the daily routine to accommodate the unique needs and preferences of each hospice patient, considering factors such as their cultural background, personal preferences, and past routines. For example, if a patient has a history of religious observance, incorporate spiritual rituals into their daily routine to provide comfort and familiarity.</a:t>
              </a:r>
            </a:p>
          </p:txBody>
        </p:sp>
      </p:grpSp>
      <p:grpSp>
        <p:nvGrpSpPr>
          <p:cNvPr id="17" name="Group 16">
            <a:extLst>
              <a:ext uri="{FF2B5EF4-FFF2-40B4-BE49-F238E27FC236}">
                <a16:creationId xmlns:a16="http://schemas.microsoft.com/office/drawing/2014/main" id="{7B3F12CB-D7E0-FD08-99DD-590BA094A881}"/>
              </a:ext>
            </a:extLst>
          </p:cNvPr>
          <p:cNvGrpSpPr/>
          <p:nvPr/>
        </p:nvGrpSpPr>
        <p:grpSpPr>
          <a:xfrm>
            <a:off x="566846" y="2917878"/>
            <a:ext cx="5640912" cy="1200329"/>
            <a:chOff x="455088" y="2736502"/>
            <a:chExt cx="5640912" cy="1200329"/>
          </a:xfrm>
        </p:grpSpPr>
        <p:grpSp>
          <p:nvGrpSpPr>
            <p:cNvPr id="10" name="Group 9">
              <a:extLst>
                <a:ext uri="{FF2B5EF4-FFF2-40B4-BE49-F238E27FC236}">
                  <a16:creationId xmlns:a16="http://schemas.microsoft.com/office/drawing/2014/main" id="{8D17E5A1-9B57-404B-1E93-5D23B7D5E6C3}"/>
                </a:ext>
              </a:extLst>
            </p:cNvPr>
            <p:cNvGrpSpPr/>
            <p:nvPr/>
          </p:nvGrpSpPr>
          <p:grpSpPr>
            <a:xfrm>
              <a:off x="455088" y="3037196"/>
              <a:ext cx="598940" cy="598940"/>
              <a:chOff x="6170088" y="2652476"/>
              <a:chExt cx="598940" cy="598940"/>
            </a:xfrm>
          </p:grpSpPr>
          <p:sp>
            <p:nvSpPr>
              <p:cNvPr id="14" name="Oval 13">
                <a:extLst>
                  <a:ext uri="{FF2B5EF4-FFF2-40B4-BE49-F238E27FC236}">
                    <a16:creationId xmlns:a16="http://schemas.microsoft.com/office/drawing/2014/main" id="{420E7CB1-83C3-48F1-2819-568A711B7C7C}"/>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a:extLst>
                  <a:ext uri="{FF2B5EF4-FFF2-40B4-BE49-F238E27FC236}">
                    <a16:creationId xmlns:a16="http://schemas.microsoft.com/office/drawing/2014/main" id="{D3CB7134-64C9-3BE5-B2F0-26F12E62B2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299172" y="2781560"/>
                <a:ext cx="340772" cy="340772"/>
              </a:xfrm>
              <a:prstGeom prst="rect">
                <a:avLst/>
              </a:prstGeom>
            </p:spPr>
          </p:pic>
        </p:grpSp>
        <p:sp>
          <p:nvSpPr>
            <p:cNvPr id="12" name="TextBox 11">
              <a:extLst>
                <a:ext uri="{FF2B5EF4-FFF2-40B4-BE49-F238E27FC236}">
                  <a16:creationId xmlns:a16="http://schemas.microsoft.com/office/drawing/2014/main" id="{75DC01EC-7140-845E-3905-6CCD3F1A3014}"/>
                </a:ext>
              </a:extLst>
            </p:cNvPr>
            <p:cNvSpPr txBox="1"/>
            <p:nvPr/>
          </p:nvSpPr>
          <p:spPr>
            <a:xfrm>
              <a:off x="1217612" y="2736502"/>
              <a:ext cx="4878388" cy="1200329"/>
            </a:xfrm>
            <a:prstGeom prst="rect">
              <a:avLst/>
            </a:prstGeom>
            <a:noFill/>
          </p:spPr>
          <p:txBody>
            <a:bodyPr wrap="square">
              <a:spAutoFit/>
            </a:bodyPr>
            <a:lstStyle/>
            <a:p>
              <a:r>
                <a:rPr lang="en-US" sz="1200" b="1" dirty="0">
                  <a:latin typeface="+mj-lt"/>
                  <a:cs typeface="Poppins SemiBold" panose="00000700000000000000" pitchFamily="2" charset="0"/>
                </a:rPr>
                <a:t>Specialized Safety Measures: </a:t>
              </a:r>
              <a:r>
                <a:rPr lang="en-US" sz="1200" dirty="0">
                  <a:latin typeface="+mj-lt"/>
                  <a:cs typeface="Poppins SemiBold" panose="00000700000000000000" pitchFamily="2" charset="0"/>
                </a:rPr>
                <a:t>Implement specialized safety measures to address the unique risks and challenges faced by hospice patients with Alzheimer's and dementia. This may include strategies to prevent falls, reduce agitation, and manage wandering behavior, tailored to each patient's specific needs and abilities.</a:t>
              </a:r>
            </a:p>
          </p:txBody>
        </p:sp>
      </p:grpSp>
      <p:sp>
        <p:nvSpPr>
          <p:cNvPr id="24" name="TextBox 23">
            <a:extLst>
              <a:ext uri="{FF2B5EF4-FFF2-40B4-BE49-F238E27FC236}">
                <a16:creationId xmlns:a16="http://schemas.microsoft.com/office/drawing/2014/main" id="{8021DADC-C9E0-9F72-8E68-F7C6882D154D}"/>
              </a:ext>
            </a:extLst>
          </p:cNvPr>
          <p:cNvSpPr txBox="1"/>
          <p:nvPr/>
        </p:nvSpPr>
        <p:spPr>
          <a:xfrm>
            <a:off x="530858" y="4199389"/>
            <a:ext cx="3663950" cy="307777"/>
          </a:xfrm>
          <a:prstGeom prst="rect">
            <a:avLst/>
          </a:prstGeom>
          <a:noFill/>
        </p:spPr>
        <p:txBody>
          <a:bodyPr wrap="square">
            <a:spAutoFit/>
          </a:bodyPr>
          <a:lstStyle/>
          <a:p>
            <a:r>
              <a:rPr lang="en-US" sz="1400" b="1" dirty="0"/>
              <a:t>Care for Alzheimer’s and Dementia</a:t>
            </a:r>
          </a:p>
        </p:txBody>
      </p:sp>
      <p:sp>
        <p:nvSpPr>
          <p:cNvPr id="26" name="TextBox 25">
            <a:extLst>
              <a:ext uri="{FF2B5EF4-FFF2-40B4-BE49-F238E27FC236}">
                <a16:creationId xmlns:a16="http://schemas.microsoft.com/office/drawing/2014/main" id="{7390F8BA-6699-54FD-F398-52959AC0437E}"/>
              </a:ext>
            </a:extLst>
          </p:cNvPr>
          <p:cNvSpPr txBox="1"/>
          <p:nvPr/>
        </p:nvSpPr>
        <p:spPr>
          <a:xfrm>
            <a:off x="530858" y="4697789"/>
            <a:ext cx="5584371" cy="1431161"/>
          </a:xfrm>
          <a:prstGeom prst="rect">
            <a:avLst/>
          </a:prstGeom>
          <a:noFill/>
        </p:spPr>
        <p:txBody>
          <a:bodyPr wrap="square">
            <a:spAutoFit/>
          </a:bodyPr>
          <a:lstStyle/>
          <a:p>
            <a:pPr marL="171450" indent="-171450">
              <a:spcBef>
                <a:spcPts val="600"/>
              </a:spcBef>
              <a:buFont typeface="Arial" panose="020B0604020202020204" pitchFamily="34" charset="0"/>
              <a:buChar char="•"/>
            </a:pPr>
            <a:r>
              <a:rPr lang="en-US" sz="1100" dirty="0">
                <a:latin typeface="+mj-lt"/>
                <a:cs typeface="Poppins SemiBold" panose="00000700000000000000" pitchFamily="2" charset="0"/>
              </a:rPr>
              <a:t>Our Alzheimer’s and dementia care programs are specially designed to meet the unique needs of patients with these conditions. We focus on:</a:t>
            </a:r>
          </a:p>
          <a:p>
            <a:pPr marL="171450" indent="-171450">
              <a:spcBef>
                <a:spcPts val="600"/>
              </a:spcBef>
              <a:buFont typeface="Arial" panose="020B0604020202020204" pitchFamily="34" charset="0"/>
              <a:buChar char="•"/>
            </a:pPr>
            <a:r>
              <a:rPr lang="en-US" sz="1100" dirty="0">
                <a:latin typeface="+mj-lt"/>
                <a:cs typeface="Poppins SemiBold" panose="00000700000000000000" pitchFamily="2" charset="0"/>
              </a:rPr>
              <a:t>Creating daily schedules that maintain the patient's familiarity and comfort.</a:t>
            </a:r>
          </a:p>
          <a:p>
            <a:pPr marL="171450" indent="-171450">
              <a:spcBef>
                <a:spcPts val="600"/>
              </a:spcBef>
              <a:buFont typeface="Arial" panose="020B0604020202020204" pitchFamily="34" charset="0"/>
              <a:buChar char="•"/>
            </a:pPr>
            <a:r>
              <a:rPr lang="en-US" sz="1100" dirty="0">
                <a:latin typeface="+mj-lt"/>
                <a:cs typeface="Poppins SemiBold" panose="00000700000000000000" pitchFamily="2" charset="0"/>
              </a:rPr>
              <a:t>Tailoring activities to each patient’s abilities and interests, such as music therapy, art, and simple physical exercises, which can stimulate cognitive function and encourage social interaction.</a:t>
            </a:r>
          </a:p>
        </p:txBody>
      </p:sp>
    </p:spTree>
    <p:extLst>
      <p:ext uri="{BB962C8B-B14F-4D97-AF65-F5344CB8AC3E}">
        <p14:creationId xmlns:p14="http://schemas.microsoft.com/office/powerpoint/2010/main" val="3210999173"/>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image14.jpg">
            <a:extLst>
              <a:ext uri="{FF2B5EF4-FFF2-40B4-BE49-F238E27FC236}">
                <a16:creationId xmlns:a16="http://schemas.microsoft.com/office/drawing/2014/main" id="{8A2C2B40-18E4-90C6-DBFF-77013E2C83B5}"/>
              </a:ext>
            </a:extLst>
          </p:cNvPr>
          <p:cNvPicPr>
            <a:picLocks noGrp="1"/>
          </p:cNvPicPr>
          <p:nvPr>
            <p:ph type="pic" sz="quarter" idx="10"/>
          </p:nvPr>
        </p:nvPicPr>
        <p:blipFill rotWithShape="1">
          <a:blip r:embed="rId2">
            <a:extLst>
              <a:ext uri="{28A0092B-C50C-407E-A947-70E740481C1C}">
                <a14:useLocalDpi xmlns:a14="http://schemas.microsoft.com/office/drawing/2010/main" val="0"/>
              </a:ext>
            </a:extLst>
          </a:blip>
          <a:srcRect l="36934" r="13930"/>
          <a:stretch/>
        </p:blipFill>
        <p:spPr>
          <a:xfrm>
            <a:off x="0" y="838200"/>
            <a:ext cx="4522464" cy="5181600"/>
          </a:xfrm>
          <a:prstGeom prst="rect">
            <a:avLst/>
          </a:prstGeom>
          <a:ln/>
        </p:spPr>
      </p:pic>
      <p:sp>
        <p:nvSpPr>
          <p:cNvPr id="20" name="Rectangle 19">
            <a:extLst>
              <a:ext uri="{FF2B5EF4-FFF2-40B4-BE49-F238E27FC236}">
                <a16:creationId xmlns:a16="http://schemas.microsoft.com/office/drawing/2014/main" id="{562B228B-3A93-45CC-88FB-CBF3256E9992}"/>
              </a:ext>
            </a:extLst>
          </p:cNvPr>
          <p:cNvSpPr/>
          <p:nvPr/>
        </p:nvSpPr>
        <p:spPr>
          <a:xfrm>
            <a:off x="3887464" y="4762500"/>
            <a:ext cx="635000" cy="1257300"/>
          </a:xfrm>
          <a:prstGeom prst="rect">
            <a:avLst/>
          </a:prstGeom>
          <a:solidFill>
            <a:srgbClr val="69A2E8"/>
          </a:solidFill>
          <a:ln>
            <a:noFill/>
          </a:ln>
          <a:effectLst>
            <a:outerShdw blurRad="3556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EB8456ED-A8F0-25AC-50C2-031067C60A53}"/>
              </a:ext>
            </a:extLst>
          </p:cNvPr>
          <p:cNvGrpSpPr/>
          <p:nvPr/>
        </p:nvGrpSpPr>
        <p:grpSpPr>
          <a:xfrm>
            <a:off x="4057096" y="5010562"/>
            <a:ext cx="295736" cy="295737"/>
            <a:chOff x="1504335" y="4999703"/>
            <a:chExt cx="400844" cy="400844"/>
          </a:xfrm>
        </p:grpSpPr>
        <p:sp>
          <p:nvSpPr>
            <p:cNvPr id="23" name="Oval 22">
              <a:extLst>
                <a:ext uri="{FF2B5EF4-FFF2-40B4-BE49-F238E27FC236}">
                  <a16:creationId xmlns:a16="http://schemas.microsoft.com/office/drawing/2014/main" id="{3A51223B-641A-AE33-3292-1688F07FE923}"/>
                </a:ext>
              </a:extLst>
            </p:cNvPr>
            <p:cNvSpPr/>
            <p:nvPr/>
          </p:nvSpPr>
          <p:spPr>
            <a:xfrm>
              <a:off x="1504335" y="4999703"/>
              <a:ext cx="400844" cy="400844"/>
            </a:xfrm>
            <a:prstGeom prst="ellipse">
              <a:avLst/>
            </a:prstGeom>
            <a:solidFill>
              <a:schemeClr val="bg1">
                <a:alpha val="1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25">
              <a:extLst>
                <a:ext uri="{FF2B5EF4-FFF2-40B4-BE49-F238E27FC236}">
                  <a16:creationId xmlns:a16="http://schemas.microsoft.com/office/drawing/2014/main" id="{81C3A7CA-C949-29CA-08F2-8AA1E55A19B7}"/>
                </a:ext>
              </a:extLst>
            </p:cNvPr>
            <p:cNvSpPr>
              <a:spLocks noChangeArrowheads="1"/>
            </p:cNvSpPr>
            <p:nvPr/>
          </p:nvSpPr>
          <p:spPr bwMode="auto">
            <a:xfrm>
              <a:off x="1651403" y="5131390"/>
              <a:ext cx="82147" cy="137470"/>
            </a:xfrm>
            <a:custGeom>
              <a:avLst/>
              <a:gdLst>
                <a:gd name="T0" fmla="*/ 54056 w 177"/>
                <a:gd name="T1" fmla="*/ 3985 h 294"/>
                <a:gd name="T2" fmla="*/ 54056 w 177"/>
                <a:gd name="T3" fmla="*/ 3985 h 294"/>
                <a:gd name="T4" fmla="*/ 3516 w 177"/>
                <a:gd name="T5" fmla="*/ 55347 h 294"/>
                <a:gd name="T6" fmla="*/ 0 w 177"/>
                <a:gd name="T7" fmla="*/ 62874 h 294"/>
                <a:gd name="T8" fmla="*/ 3516 w 177"/>
                <a:gd name="T9" fmla="*/ 74828 h 294"/>
                <a:gd name="T10" fmla="*/ 54056 w 177"/>
                <a:gd name="T11" fmla="*/ 125747 h 294"/>
                <a:gd name="T12" fmla="*/ 73393 w 177"/>
                <a:gd name="T13" fmla="*/ 125747 h 294"/>
                <a:gd name="T14" fmla="*/ 73393 w 177"/>
                <a:gd name="T15" fmla="*/ 106265 h 294"/>
                <a:gd name="T16" fmla="*/ 30764 w 177"/>
                <a:gd name="T17" fmla="*/ 62874 h 294"/>
                <a:gd name="T18" fmla="*/ 73393 w 177"/>
                <a:gd name="T19" fmla="*/ 19482 h 294"/>
                <a:gd name="T20" fmla="*/ 73393 w 177"/>
                <a:gd name="T21" fmla="*/ 3985 h 294"/>
                <a:gd name="T22" fmla="*/ 54056 w 177"/>
                <a:gd name="T23" fmla="*/ 3985 h 2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7" h="294">
                  <a:moveTo>
                    <a:pt x="123" y="9"/>
                  </a:moveTo>
                  <a:lnTo>
                    <a:pt x="123" y="9"/>
                  </a:lnTo>
                  <a:cubicBezTo>
                    <a:pt x="114" y="18"/>
                    <a:pt x="8" y="125"/>
                    <a:pt x="8" y="125"/>
                  </a:cubicBezTo>
                  <a:cubicBezTo>
                    <a:pt x="8" y="134"/>
                    <a:pt x="0" y="142"/>
                    <a:pt x="0" y="142"/>
                  </a:cubicBezTo>
                  <a:cubicBezTo>
                    <a:pt x="0" y="151"/>
                    <a:pt x="8" y="160"/>
                    <a:pt x="8" y="169"/>
                  </a:cubicBezTo>
                  <a:cubicBezTo>
                    <a:pt x="8" y="169"/>
                    <a:pt x="114" y="275"/>
                    <a:pt x="123" y="284"/>
                  </a:cubicBezTo>
                  <a:cubicBezTo>
                    <a:pt x="132" y="293"/>
                    <a:pt x="150" y="293"/>
                    <a:pt x="167" y="284"/>
                  </a:cubicBezTo>
                  <a:cubicBezTo>
                    <a:pt x="176" y="275"/>
                    <a:pt x="176" y="257"/>
                    <a:pt x="167" y="240"/>
                  </a:cubicBezTo>
                  <a:cubicBezTo>
                    <a:pt x="70" y="142"/>
                    <a:pt x="70" y="142"/>
                    <a:pt x="70" y="142"/>
                  </a:cubicBezTo>
                  <a:cubicBezTo>
                    <a:pt x="167" y="44"/>
                    <a:pt x="167" y="44"/>
                    <a:pt x="167" y="44"/>
                  </a:cubicBezTo>
                  <a:cubicBezTo>
                    <a:pt x="176" y="36"/>
                    <a:pt x="176" y="18"/>
                    <a:pt x="167" y="9"/>
                  </a:cubicBezTo>
                  <a:cubicBezTo>
                    <a:pt x="150" y="0"/>
                    <a:pt x="132" y="0"/>
                    <a:pt x="123" y="9"/>
                  </a:cubicBezTo>
                </a:path>
              </a:pathLst>
            </a:custGeom>
            <a:solidFill>
              <a:schemeClr val="bg1"/>
            </a:solidFill>
            <a:ln>
              <a:noFill/>
            </a:ln>
            <a:effectLst/>
          </p:spPr>
          <p:txBody>
            <a:bodyPr wrap="none" lIns="34291" tIns="17145" rIns="34291" bIns="17145" anchor="ctr"/>
            <a:lstStyle/>
            <a:p>
              <a:endParaRPr lang="en-US" dirty="0"/>
            </a:p>
          </p:txBody>
        </p:sp>
      </p:grpSp>
      <p:grpSp>
        <p:nvGrpSpPr>
          <p:cNvPr id="25" name="Group 24">
            <a:extLst>
              <a:ext uri="{FF2B5EF4-FFF2-40B4-BE49-F238E27FC236}">
                <a16:creationId xmlns:a16="http://schemas.microsoft.com/office/drawing/2014/main" id="{CA8DF1E5-E340-1F0C-84E5-EAA5DDFBFA24}"/>
              </a:ext>
            </a:extLst>
          </p:cNvPr>
          <p:cNvGrpSpPr/>
          <p:nvPr/>
        </p:nvGrpSpPr>
        <p:grpSpPr>
          <a:xfrm>
            <a:off x="4057096" y="5476001"/>
            <a:ext cx="295736" cy="295737"/>
            <a:chOff x="4057096" y="5476001"/>
            <a:chExt cx="295736" cy="295737"/>
          </a:xfrm>
        </p:grpSpPr>
        <p:sp>
          <p:nvSpPr>
            <p:cNvPr id="21" name="Oval 20">
              <a:extLst>
                <a:ext uri="{FF2B5EF4-FFF2-40B4-BE49-F238E27FC236}">
                  <a16:creationId xmlns:a16="http://schemas.microsoft.com/office/drawing/2014/main" id="{560475F3-3523-795F-646A-EFC8A8ACE8A4}"/>
                </a:ext>
              </a:extLst>
            </p:cNvPr>
            <p:cNvSpPr/>
            <p:nvPr/>
          </p:nvSpPr>
          <p:spPr>
            <a:xfrm flipH="1">
              <a:off x="4057096" y="5476001"/>
              <a:ext cx="295736" cy="295737"/>
            </a:xfrm>
            <a:prstGeom prst="ellipse">
              <a:avLst/>
            </a:prstGeom>
            <a:solidFill>
              <a:schemeClr val="bg1"/>
            </a:solidFill>
            <a:ln w="15875">
              <a:noFill/>
            </a:ln>
            <a:effectLst>
              <a:outerShdw blurRad="342900" dist="38100" dir="5400000" algn="t"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5">
              <a:extLst>
                <a:ext uri="{FF2B5EF4-FFF2-40B4-BE49-F238E27FC236}">
                  <a16:creationId xmlns:a16="http://schemas.microsoft.com/office/drawing/2014/main" id="{26CBD803-C3BD-C80C-DC05-DFF8DE0A3067}"/>
                </a:ext>
              </a:extLst>
            </p:cNvPr>
            <p:cNvSpPr>
              <a:spLocks noChangeArrowheads="1"/>
            </p:cNvSpPr>
            <p:nvPr/>
          </p:nvSpPr>
          <p:spPr bwMode="auto">
            <a:xfrm flipH="1">
              <a:off x="4183721" y="5573158"/>
              <a:ext cx="60607" cy="101423"/>
            </a:xfrm>
            <a:custGeom>
              <a:avLst/>
              <a:gdLst>
                <a:gd name="T0" fmla="*/ 54056 w 177"/>
                <a:gd name="T1" fmla="*/ 3985 h 294"/>
                <a:gd name="T2" fmla="*/ 54056 w 177"/>
                <a:gd name="T3" fmla="*/ 3985 h 294"/>
                <a:gd name="T4" fmla="*/ 3516 w 177"/>
                <a:gd name="T5" fmla="*/ 55347 h 294"/>
                <a:gd name="T6" fmla="*/ 0 w 177"/>
                <a:gd name="T7" fmla="*/ 62874 h 294"/>
                <a:gd name="T8" fmla="*/ 3516 w 177"/>
                <a:gd name="T9" fmla="*/ 74828 h 294"/>
                <a:gd name="T10" fmla="*/ 54056 w 177"/>
                <a:gd name="T11" fmla="*/ 125747 h 294"/>
                <a:gd name="T12" fmla="*/ 73393 w 177"/>
                <a:gd name="T13" fmla="*/ 125747 h 294"/>
                <a:gd name="T14" fmla="*/ 73393 w 177"/>
                <a:gd name="T15" fmla="*/ 106265 h 294"/>
                <a:gd name="T16" fmla="*/ 30764 w 177"/>
                <a:gd name="T17" fmla="*/ 62874 h 294"/>
                <a:gd name="T18" fmla="*/ 73393 w 177"/>
                <a:gd name="T19" fmla="*/ 19482 h 294"/>
                <a:gd name="T20" fmla="*/ 73393 w 177"/>
                <a:gd name="T21" fmla="*/ 3985 h 294"/>
                <a:gd name="T22" fmla="*/ 54056 w 177"/>
                <a:gd name="T23" fmla="*/ 3985 h 2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7" h="294">
                  <a:moveTo>
                    <a:pt x="123" y="9"/>
                  </a:moveTo>
                  <a:lnTo>
                    <a:pt x="123" y="9"/>
                  </a:lnTo>
                  <a:cubicBezTo>
                    <a:pt x="114" y="18"/>
                    <a:pt x="8" y="125"/>
                    <a:pt x="8" y="125"/>
                  </a:cubicBezTo>
                  <a:cubicBezTo>
                    <a:pt x="8" y="134"/>
                    <a:pt x="0" y="142"/>
                    <a:pt x="0" y="142"/>
                  </a:cubicBezTo>
                  <a:cubicBezTo>
                    <a:pt x="0" y="151"/>
                    <a:pt x="8" y="160"/>
                    <a:pt x="8" y="169"/>
                  </a:cubicBezTo>
                  <a:cubicBezTo>
                    <a:pt x="8" y="169"/>
                    <a:pt x="114" y="275"/>
                    <a:pt x="123" y="284"/>
                  </a:cubicBezTo>
                  <a:cubicBezTo>
                    <a:pt x="132" y="293"/>
                    <a:pt x="150" y="293"/>
                    <a:pt x="167" y="284"/>
                  </a:cubicBezTo>
                  <a:cubicBezTo>
                    <a:pt x="176" y="275"/>
                    <a:pt x="176" y="257"/>
                    <a:pt x="167" y="240"/>
                  </a:cubicBezTo>
                  <a:cubicBezTo>
                    <a:pt x="70" y="142"/>
                    <a:pt x="70" y="142"/>
                    <a:pt x="70" y="142"/>
                  </a:cubicBezTo>
                  <a:cubicBezTo>
                    <a:pt x="167" y="44"/>
                    <a:pt x="167" y="44"/>
                    <a:pt x="167" y="44"/>
                  </a:cubicBezTo>
                  <a:cubicBezTo>
                    <a:pt x="176" y="36"/>
                    <a:pt x="176" y="18"/>
                    <a:pt x="167" y="9"/>
                  </a:cubicBezTo>
                  <a:cubicBezTo>
                    <a:pt x="150" y="0"/>
                    <a:pt x="132" y="0"/>
                    <a:pt x="123" y="9"/>
                  </a:cubicBezTo>
                </a:path>
              </a:pathLst>
            </a:custGeom>
            <a:solidFill>
              <a:schemeClr val="tx1"/>
            </a:solidFill>
            <a:ln>
              <a:noFill/>
            </a:ln>
            <a:effectLst/>
          </p:spPr>
          <p:txBody>
            <a:bodyPr wrap="none" lIns="34291" tIns="17145" rIns="34291" bIns="17145" anchor="ctr"/>
            <a:lstStyle/>
            <a:p>
              <a:endParaRPr lang="en-US" dirty="0"/>
            </a:p>
          </p:txBody>
        </p:sp>
      </p:grpSp>
      <p:sp>
        <p:nvSpPr>
          <p:cNvPr id="34" name="TextBox 33">
            <a:extLst>
              <a:ext uri="{FF2B5EF4-FFF2-40B4-BE49-F238E27FC236}">
                <a16:creationId xmlns:a16="http://schemas.microsoft.com/office/drawing/2014/main" id="{6CA073F5-3DC5-66DA-13E3-00DD6D219E2F}"/>
              </a:ext>
            </a:extLst>
          </p:cNvPr>
          <p:cNvSpPr txBox="1"/>
          <p:nvPr/>
        </p:nvSpPr>
        <p:spPr>
          <a:xfrm>
            <a:off x="5532115" y="948362"/>
            <a:ext cx="5726436" cy="523220"/>
          </a:xfrm>
          <a:prstGeom prst="rect">
            <a:avLst/>
          </a:prstGeom>
          <a:noFill/>
        </p:spPr>
        <p:txBody>
          <a:bodyPr wrap="square">
            <a:spAutoFit/>
          </a:bodyPr>
          <a:lstStyle/>
          <a:p>
            <a:pPr algn="ctr"/>
            <a:r>
              <a:rPr lang="en-US" sz="2800" b="1" dirty="0"/>
              <a:t>Benefits of Specialized Care</a:t>
            </a:r>
          </a:p>
        </p:txBody>
      </p:sp>
      <p:sp>
        <p:nvSpPr>
          <p:cNvPr id="38" name="TextBox 37">
            <a:extLst>
              <a:ext uri="{FF2B5EF4-FFF2-40B4-BE49-F238E27FC236}">
                <a16:creationId xmlns:a16="http://schemas.microsoft.com/office/drawing/2014/main" id="{F910C067-8981-97BE-54DF-3D27B8372FEC}"/>
              </a:ext>
            </a:extLst>
          </p:cNvPr>
          <p:cNvSpPr txBox="1"/>
          <p:nvPr/>
        </p:nvSpPr>
        <p:spPr>
          <a:xfrm>
            <a:off x="5703566" y="1580300"/>
            <a:ext cx="5383534" cy="523220"/>
          </a:xfrm>
          <a:prstGeom prst="rect">
            <a:avLst/>
          </a:prstGeom>
          <a:noFill/>
        </p:spPr>
        <p:txBody>
          <a:bodyPr wrap="square">
            <a:spAutoFit/>
          </a:bodyPr>
          <a:lstStyle/>
          <a:p>
            <a:pPr algn="ctr"/>
            <a:r>
              <a:rPr lang="en-US" sz="1400" dirty="0">
                <a:latin typeface="Poppins SemiBold" panose="00000700000000000000" pitchFamily="2" charset="0"/>
                <a:cs typeface="Poppins SemiBold" panose="00000700000000000000" pitchFamily="2" charset="0"/>
              </a:rPr>
              <a:t>The structured yet flexible care approach provided by </a:t>
            </a:r>
            <a:r>
              <a:rPr lang="en-US" sz="1400" dirty="0" err="1">
                <a:latin typeface="Poppins SemiBold" panose="00000700000000000000" pitchFamily="2" charset="0"/>
                <a:cs typeface="Poppins SemiBold" panose="00000700000000000000" pitchFamily="2" charset="0"/>
              </a:rPr>
              <a:t>EliteCare</a:t>
            </a:r>
            <a:r>
              <a:rPr lang="en-US" sz="1400" dirty="0">
                <a:latin typeface="Poppins SemiBold" panose="00000700000000000000" pitchFamily="2" charset="0"/>
                <a:cs typeface="Poppins SemiBold" panose="00000700000000000000" pitchFamily="2" charset="0"/>
              </a:rPr>
              <a:t> helps to</a:t>
            </a:r>
          </a:p>
        </p:txBody>
      </p:sp>
      <p:sp>
        <p:nvSpPr>
          <p:cNvPr id="39" name="Rectangle 38">
            <a:extLst>
              <a:ext uri="{FF2B5EF4-FFF2-40B4-BE49-F238E27FC236}">
                <a16:creationId xmlns:a16="http://schemas.microsoft.com/office/drawing/2014/main" id="{D7016C7E-8E9F-A899-3E36-C787FE8BA241}"/>
              </a:ext>
            </a:extLst>
          </p:cNvPr>
          <p:cNvSpPr/>
          <p:nvPr/>
        </p:nvSpPr>
        <p:spPr>
          <a:xfrm>
            <a:off x="4829242" y="2893416"/>
            <a:ext cx="3325972" cy="2878322"/>
          </a:xfrm>
          <a:prstGeom prst="rect">
            <a:avLst/>
          </a:prstGeom>
          <a:solidFill>
            <a:schemeClr val="bg1"/>
          </a:solidFill>
          <a:ln>
            <a:noFill/>
          </a:ln>
          <a:effectLst>
            <a:outerShdw blurRad="3556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54761E8-8B4E-8473-68B8-FA6D5E4EBFD6}"/>
              </a:ext>
            </a:extLst>
          </p:cNvPr>
          <p:cNvSpPr/>
          <p:nvPr/>
        </p:nvSpPr>
        <p:spPr>
          <a:xfrm>
            <a:off x="4829242" y="2893417"/>
            <a:ext cx="3325972" cy="47700"/>
          </a:xfrm>
          <a:prstGeom prst="rect">
            <a:avLst/>
          </a:prstGeom>
          <a:solidFill>
            <a:srgbClr val="8FCF11"/>
          </a:solidFill>
          <a:ln>
            <a:noFill/>
          </a:ln>
          <a:effectLst>
            <a:outerShdw blurRad="2159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9571D63C-29A2-37F1-645C-E4D1C70910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134424" y="3170922"/>
            <a:ext cx="715606" cy="715606"/>
          </a:xfrm>
          <a:prstGeom prst="rect">
            <a:avLst/>
          </a:prstGeom>
        </p:spPr>
      </p:pic>
      <p:sp>
        <p:nvSpPr>
          <p:cNvPr id="42" name="TextBox 41">
            <a:extLst>
              <a:ext uri="{FF2B5EF4-FFF2-40B4-BE49-F238E27FC236}">
                <a16:creationId xmlns:a16="http://schemas.microsoft.com/office/drawing/2014/main" id="{B08CB145-0DD5-F7B4-7275-8552B8AE35AE}"/>
              </a:ext>
            </a:extLst>
          </p:cNvPr>
          <p:cNvSpPr txBox="1"/>
          <p:nvPr/>
        </p:nvSpPr>
        <p:spPr>
          <a:xfrm>
            <a:off x="4829242" y="4116333"/>
            <a:ext cx="3325972" cy="1323439"/>
          </a:xfrm>
          <a:prstGeom prst="rect">
            <a:avLst/>
          </a:prstGeom>
          <a:noFill/>
        </p:spPr>
        <p:txBody>
          <a:bodyPr wrap="square">
            <a:spAutoFit/>
          </a:bodyPr>
          <a:lstStyle/>
          <a:p>
            <a:pPr algn="ctr"/>
            <a:r>
              <a:rPr lang="en-US" sz="1600" dirty="0"/>
              <a:t>By maintaining a level of routine and engaging in meaningful activities, patients experience improved well-being and less confusion.</a:t>
            </a:r>
          </a:p>
        </p:txBody>
      </p:sp>
      <p:sp>
        <p:nvSpPr>
          <p:cNvPr id="43" name="Rectangle 42">
            <a:extLst>
              <a:ext uri="{FF2B5EF4-FFF2-40B4-BE49-F238E27FC236}">
                <a16:creationId xmlns:a16="http://schemas.microsoft.com/office/drawing/2014/main" id="{8245BF54-EF1B-6149-4523-467D103F2B98}"/>
              </a:ext>
            </a:extLst>
          </p:cNvPr>
          <p:cNvSpPr/>
          <p:nvPr/>
        </p:nvSpPr>
        <p:spPr>
          <a:xfrm>
            <a:off x="8485028" y="2893416"/>
            <a:ext cx="3325972" cy="2878322"/>
          </a:xfrm>
          <a:prstGeom prst="rect">
            <a:avLst/>
          </a:prstGeom>
          <a:solidFill>
            <a:schemeClr val="bg1"/>
          </a:solidFill>
          <a:ln>
            <a:noFill/>
          </a:ln>
          <a:effectLst>
            <a:outerShdw blurRad="3556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40242DA-51C6-499B-0EE1-5195BC4FF8EC}"/>
              </a:ext>
            </a:extLst>
          </p:cNvPr>
          <p:cNvSpPr/>
          <p:nvPr/>
        </p:nvSpPr>
        <p:spPr>
          <a:xfrm>
            <a:off x="8485028" y="2893417"/>
            <a:ext cx="3325972" cy="47700"/>
          </a:xfrm>
          <a:prstGeom prst="rect">
            <a:avLst/>
          </a:prstGeom>
          <a:solidFill>
            <a:srgbClr val="8FCF11"/>
          </a:solidFill>
          <a:ln>
            <a:noFill/>
          </a:ln>
          <a:effectLst>
            <a:outerShdw blurRad="2159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D0875C4C-E355-2EB1-CEC8-30928C79CB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754430" y="3135142"/>
            <a:ext cx="787167" cy="787167"/>
          </a:xfrm>
          <a:prstGeom prst="rect">
            <a:avLst/>
          </a:prstGeom>
        </p:spPr>
      </p:pic>
      <p:sp>
        <p:nvSpPr>
          <p:cNvPr id="46" name="TextBox 45">
            <a:extLst>
              <a:ext uri="{FF2B5EF4-FFF2-40B4-BE49-F238E27FC236}">
                <a16:creationId xmlns:a16="http://schemas.microsoft.com/office/drawing/2014/main" id="{7742D50C-A852-49E4-71D7-097A761AD193}"/>
              </a:ext>
            </a:extLst>
          </p:cNvPr>
          <p:cNvSpPr txBox="1"/>
          <p:nvPr/>
        </p:nvSpPr>
        <p:spPr>
          <a:xfrm>
            <a:off x="8485029" y="4116333"/>
            <a:ext cx="3325970" cy="1323439"/>
          </a:xfrm>
          <a:prstGeom prst="rect">
            <a:avLst/>
          </a:prstGeom>
          <a:noFill/>
        </p:spPr>
        <p:txBody>
          <a:bodyPr wrap="square">
            <a:spAutoFit/>
          </a:bodyPr>
          <a:lstStyle/>
          <a:p>
            <a:pPr algn="ctr"/>
            <a:r>
              <a:rPr lang="en-US" sz="1600" dirty="0"/>
              <a:t>Familiar routines and tailored activities can help reduce the stress and confusion often associated with Alzheimer's and dementia.</a:t>
            </a:r>
          </a:p>
        </p:txBody>
      </p:sp>
      <p:grpSp>
        <p:nvGrpSpPr>
          <p:cNvPr id="2" name="Group 1">
            <a:extLst>
              <a:ext uri="{FF2B5EF4-FFF2-40B4-BE49-F238E27FC236}">
                <a16:creationId xmlns:a16="http://schemas.microsoft.com/office/drawing/2014/main" id="{E42965E2-2897-F4E9-BFE1-2DC9A9B095E1}"/>
              </a:ext>
            </a:extLst>
          </p:cNvPr>
          <p:cNvGrpSpPr/>
          <p:nvPr/>
        </p:nvGrpSpPr>
        <p:grpSpPr>
          <a:xfrm>
            <a:off x="11810999" y="6477000"/>
            <a:ext cx="504825" cy="419209"/>
            <a:chOff x="11810999" y="6477000"/>
            <a:chExt cx="504825" cy="419209"/>
          </a:xfrm>
        </p:grpSpPr>
        <p:sp>
          <p:nvSpPr>
            <p:cNvPr id="3" name="Rectangle 2">
              <a:extLst>
                <a:ext uri="{FF2B5EF4-FFF2-40B4-BE49-F238E27FC236}">
                  <a16:creationId xmlns:a16="http://schemas.microsoft.com/office/drawing/2014/main" id="{5DB3AAA5-7761-74C0-ACF5-EC6D9E1D57DD}"/>
                </a:ext>
              </a:extLst>
            </p:cNvPr>
            <p:cNvSpPr/>
            <p:nvPr/>
          </p:nvSpPr>
          <p:spPr>
            <a:xfrm>
              <a:off x="11810999" y="6477000"/>
              <a:ext cx="504825" cy="419209"/>
            </a:xfrm>
            <a:prstGeom prst="rect">
              <a:avLst/>
            </a:prstGeom>
            <a:noFill/>
            <a:ln>
              <a:solidFill>
                <a:srgbClr val="69A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B85F335-3732-B26D-2773-28BFC3D21019}"/>
                </a:ext>
              </a:extLst>
            </p:cNvPr>
            <p:cNvGrpSpPr/>
            <p:nvPr/>
          </p:nvGrpSpPr>
          <p:grpSpPr>
            <a:xfrm>
              <a:off x="11810999" y="6477005"/>
              <a:ext cx="307181" cy="203091"/>
              <a:chOff x="11811000" y="6477005"/>
              <a:chExt cx="222250" cy="203091"/>
            </a:xfrm>
            <a:solidFill>
              <a:srgbClr val="8FCF11"/>
            </a:solidFill>
          </p:grpSpPr>
          <p:sp>
            <p:nvSpPr>
              <p:cNvPr id="5" name="Rectangle 4">
                <a:extLst>
                  <a:ext uri="{FF2B5EF4-FFF2-40B4-BE49-F238E27FC236}">
                    <a16:creationId xmlns:a16="http://schemas.microsoft.com/office/drawing/2014/main" id="{24F41E83-A725-43CC-5D28-81ABBC68DF4D}"/>
                  </a:ext>
                </a:extLst>
              </p:cNvPr>
              <p:cNvSpPr/>
              <p:nvPr/>
            </p:nvSpPr>
            <p:spPr>
              <a:xfrm>
                <a:off x="11811000" y="6477005"/>
                <a:ext cx="222250" cy="2030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4209052-7577-8C44-CEC8-1655CF06F373}"/>
                  </a:ext>
                </a:extLst>
              </p:cNvPr>
              <p:cNvSpPr txBox="1"/>
              <p:nvPr/>
            </p:nvSpPr>
            <p:spPr>
              <a:xfrm>
                <a:off x="11811000" y="6478523"/>
                <a:ext cx="222250" cy="200055"/>
              </a:xfrm>
              <a:prstGeom prst="rect">
                <a:avLst/>
              </a:prstGeom>
              <a:grpFill/>
            </p:spPr>
            <p:txBody>
              <a:bodyPr wrap="square" rtlCol="0">
                <a:spAutoFit/>
              </a:bodyPr>
              <a:lstStyle/>
              <a:p>
                <a:pPr algn="ctr"/>
                <a:fld id="{22118994-1E77-481E-A1A3-6C82BDDA1C84}" type="slidenum">
                  <a:rPr lang="en-PK" sz="700" b="1" smtClean="0">
                    <a:solidFill>
                      <a:schemeClr val="bg1"/>
                    </a:solidFill>
                    <a:latin typeface="Poppins" panose="00000500000000000000" pitchFamily="2" charset="0"/>
                    <a:cs typeface="Poppins" panose="00000500000000000000" pitchFamily="2" charset="0"/>
                  </a:rPr>
                  <a:pPr algn="ctr"/>
                  <a:t>13</a:t>
                </a:fld>
                <a:endParaRPr lang="en-PK" sz="700" b="1" dirty="0">
                  <a:solidFill>
                    <a:schemeClr val="bg1"/>
                  </a:solidFill>
                  <a:latin typeface="Poppins" panose="00000500000000000000" pitchFamily="2" charset="0"/>
                  <a:cs typeface="Poppins" panose="00000500000000000000" pitchFamily="2" charset="0"/>
                </a:endParaRPr>
              </a:p>
            </p:txBody>
          </p:sp>
        </p:grpSp>
      </p:grpSp>
    </p:spTree>
    <p:extLst>
      <p:ext uri="{BB962C8B-B14F-4D97-AF65-F5344CB8AC3E}">
        <p14:creationId xmlns:p14="http://schemas.microsoft.com/office/powerpoint/2010/main" val="3468347057"/>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0FCFED7A-BC21-BBD5-4F74-42AEF9CB5F8B}"/>
              </a:ext>
            </a:extLst>
          </p:cNvPr>
          <p:cNvSpPr/>
          <p:nvPr/>
        </p:nvSpPr>
        <p:spPr>
          <a:xfrm>
            <a:off x="1636360" y="5141957"/>
            <a:ext cx="662498" cy="662494"/>
          </a:xfrm>
          <a:custGeom>
            <a:avLst/>
            <a:gdLst>
              <a:gd name="connsiteX0" fmla="*/ 309181 w 309181"/>
              <a:gd name="connsiteY0" fmla="*/ 154591 h 309181"/>
              <a:gd name="connsiteX1" fmla="*/ 154591 w 309181"/>
              <a:gd name="connsiteY1" fmla="*/ 309182 h 309181"/>
              <a:gd name="connsiteX2" fmla="*/ 0 w 309181"/>
              <a:gd name="connsiteY2" fmla="*/ 154591 h 309181"/>
              <a:gd name="connsiteX3" fmla="*/ 154591 w 309181"/>
              <a:gd name="connsiteY3" fmla="*/ 0 h 309181"/>
              <a:gd name="connsiteX4" fmla="*/ 309181 w 309181"/>
              <a:gd name="connsiteY4" fmla="*/ 154591 h 30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81" h="309181">
                <a:moveTo>
                  <a:pt x="309181" y="154591"/>
                </a:moveTo>
                <a:cubicBezTo>
                  <a:pt x="309181" y="239969"/>
                  <a:pt x="239969" y="309182"/>
                  <a:pt x="154591" y="309182"/>
                </a:cubicBezTo>
                <a:cubicBezTo>
                  <a:pt x="69213" y="309182"/>
                  <a:pt x="0" y="239969"/>
                  <a:pt x="0" y="154591"/>
                </a:cubicBezTo>
                <a:cubicBezTo>
                  <a:pt x="0" y="69213"/>
                  <a:pt x="69213" y="0"/>
                  <a:pt x="154591" y="0"/>
                </a:cubicBezTo>
                <a:cubicBezTo>
                  <a:pt x="239969" y="0"/>
                  <a:pt x="309181" y="69213"/>
                  <a:pt x="309181" y="154591"/>
                </a:cubicBezTo>
                <a:close/>
              </a:path>
            </a:pathLst>
          </a:custGeom>
          <a:solidFill>
            <a:srgbClr val="69A2E8"/>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A03AA5A-47C0-C32E-66CB-E170E45BD36A}"/>
              </a:ext>
            </a:extLst>
          </p:cNvPr>
          <p:cNvSpPr/>
          <p:nvPr/>
        </p:nvSpPr>
        <p:spPr>
          <a:xfrm>
            <a:off x="568521" y="3232975"/>
            <a:ext cx="2798177" cy="195959"/>
          </a:xfrm>
          <a:custGeom>
            <a:avLst/>
            <a:gdLst>
              <a:gd name="connsiteX0" fmla="*/ 832485 w 1664779"/>
              <a:gd name="connsiteY0" fmla="*/ 116586 h 116586"/>
              <a:gd name="connsiteX1" fmla="*/ 823722 w 1664779"/>
              <a:gd name="connsiteY1" fmla="*/ 111919 h 116586"/>
              <a:gd name="connsiteX2" fmla="*/ 652272 w 1664779"/>
              <a:gd name="connsiteY2" fmla="*/ 21241 h 116586"/>
              <a:gd name="connsiteX3" fmla="*/ 0 w 1664779"/>
              <a:gd name="connsiteY3" fmla="*/ 21241 h 116586"/>
              <a:gd name="connsiteX4" fmla="*/ 0 w 1664779"/>
              <a:gd name="connsiteY4" fmla="*/ 0 h 116586"/>
              <a:gd name="connsiteX5" fmla="*/ 652177 w 1664779"/>
              <a:gd name="connsiteY5" fmla="*/ 0 h 116586"/>
              <a:gd name="connsiteX6" fmla="*/ 832390 w 1664779"/>
              <a:gd name="connsiteY6" fmla="*/ 87916 h 116586"/>
              <a:gd name="connsiteX7" fmla="*/ 1012603 w 1664779"/>
              <a:gd name="connsiteY7" fmla="*/ 0 h 116586"/>
              <a:gd name="connsiteX8" fmla="*/ 1664780 w 1664779"/>
              <a:gd name="connsiteY8" fmla="*/ 0 h 116586"/>
              <a:gd name="connsiteX9" fmla="*/ 1664780 w 1664779"/>
              <a:gd name="connsiteY9" fmla="*/ 21241 h 116586"/>
              <a:gd name="connsiteX10" fmla="*/ 1012603 w 1664779"/>
              <a:gd name="connsiteY10" fmla="*/ 21241 h 116586"/>
              <a:gd name="connsiteX11" fmla="*/ 841153 w 1664779"/>
              <a:gd name="connsiteY11" fmla="*/ 111919 h 116586"/>
              <a:gd name="connsiteX12" fmla="*/ 832485 w 1664779"/>
              <a:gd name="connsiteY12" fmla="*/ 116586 h 11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779" h="116586">
                <a:moveTo>
                  <a:pt x="832485" y="116586"/>
                </a:moveTo>
                <a:cubicBezTo>
                  <a:pt x="828961" y="116586"/>
                  <a:pt x="825722" y="114872"/>
                  <a:pt x="823722" y="111919"/>
                </a:cubicBezTo>
                <a:cubicBezTo>
                  <a:pt x="785051" y="55150"/>
                  <a:pt x="720947" y="21241"/>
                  <a:pt x="652272" y="21241"/>
                </a:cubicBezTo>
                <a:lnTo>
                  <a:pt x="0" y="21241"/>
                </a:lnTo>
                <a:lnTo>
                  <a:pt x="0" y="0"/>
                </a:lnTo>
                <a:lnTo>
                  <a:pt x="652177" y="0"/>
                </a:lnTo>
                <a:cubicBezTo>
                  <a:pt x="722948" y="0"/>
                  <a:pt x="789242" y="32575"/>
                  <a:pt x="832390" y="87916"/>
                </a:cubicBezTo>
                <a:cubicBezTo>
                  <a:pt x="875538" y="32575"/>
                  <a:pt x="941927" y="0"/>
                  <a:pt x="1012603" y="0"/>
                </a:cubicBezTo>
                <a:lnTo>
                  <a:pt x="1664780" y="0"/>
                </a:lnTo>
                <a:lnTo>
                  <a:pt x="1664780" y="21241"/>
                </a:lnTo>
                <a:lnTo>
                  <a:pt x="1012603" y="21241"/>
                </a:lnTo>
                <a:cubicBezTo>
                  <a:pt x="943928" y="21241"/>
                  <a:pt x="879824" y="55150"/>
                  <a:pt x="841153" y="111919"/>
                </a:cubicBezTo>
                <a:cubicBezTo>
                  <a:pt x="839248" y="114872"/>
                  <a:pt x="836009" y="116586"/>
                  <a:pt x="832485" y="116586"/>
                </a:cubicBezTo>
                <a:close/>
              </a:path>
            </a:pathLst>
          </a:custGeom>
          <a:solidFill>
            <a:srgbClr val="69A2E8"/>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E6AD748-32F7-6EE4-E11F-C00500A54CDB}"/>
              </a:ext>
            </a:extLst>
          </p:cNvPr>
          <p:cNvSpPr/>
          <p:nvPr/>
        </p:nvSpPr>
        <p:spPr>
          <a:xfrm>
            <a:off x="811948" y="2368131"/>
            <a:ext cx="2554830" cy="730682"/>
          </a:xfrm>
          <a:custGeom>
            <a:avLst/>
            <a:gdLst>
              <a:gd name="connsiteX0" fmla="*/ 1302639 w 1519999"/>
              <a:gd name="connsiteY0" fmla="*/ 0 h 434720"/>
              <a:gd name="connsiteX1" fmla="*/ 58293 w 1519999"/>
              <a:gd name="connsiteY1" fmla="*/ 0 h 434720"/>
              <a:gd name="connsiteX2" fmla="*/ 0 w 1519999"/>
              <a:gd name="connsiteY2" fmla="*/ 434721 h 434720"/>
              <a:gd name="connsiteX3" fmla="*/ 1302639 w 1519999"/>
              <a:gd name="connsiteY3" fmla="*/ 434721 h 434720"/>
              <a:gd name="connsiteX4" fmla="*/ 1519999 w 1519999"/>
              <a:gd name="connsiteY4" fmla="*/ 217361 h 434720"/>
              <a:gd name="connsiteX5" fmla="*/ 1519999 w 1519999"/>
              <a:gd name="connsiteY5" fmla="*/ 217361 h 434720"/>
              <a:gd name="connsiteX6" fmla="*/ 1302639 w 1519999"/>
              <a:gd name="connsiteY6" fmla="*/ 0 h 43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9999" h="434720">
                <a:moveTo>
                  <a:pt x="1302639" y="0"/>
                </a:moveTo>
                <a:lnTo>
                  <a:pt x="58293" y="0"/>
                </a:lnTo>
                <a:lnTo>
                  <a:pt x="0" y="434721"/>
                </a:lnTo>
                <a:lnTo>
                  <a:pt x="1302639" y="434721"/>
                </a:lnTo>
                <a:cubicBezTo>
                  <a:pt x="1422654" y="434721"/>
                  <a:pt x="1519999" y="337375"/>
                  <a:pt x="1519999" y="217361"/>
                </a:cubicBezTo>
                <a:lnTo>
                  <a:pt x="1519999" y="217361"/>
                </a:lnTo>
                <a:cubicBezTo>
                  <a:pt x="1519999" y="97346"/>
                  <a:pt x="1422749" y="0"/>
                  <a:pt x="1302639" y="0"/>
                </a:cubicBezTo>
                <a:close/>
              </a:path>
            </a:pathLst>
          </a:custGeom>
          <a:solidFill>
            <a:srgbClr val="69A2E8"/>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0075477-AF39-274E-C3E5-0E3E23DFA28D}"/>
              </a:ext>
            </a:extLst>
          </p:cNvPr>
          <p:cNvSpPr/>
          <p:nvPr/>
        </p:nvSpPr>
        <p:spPr>
          <a:xfrm>
            <a:off x="568441" y="2368131"/>
            <a:ext cx="289454" cy="730843"/>
          </a:xfrm>
          <a:custGeom>
            <a:avLst/>
            <a:gdLst>
              <a:gd name="connsiteX0" fmla="*/ 9144 w 172211"/>
              <a:gd name="connsiteY0" fmla="*/ 434816 h 434816"/>
              <a:gd name="connsiteX1" fmla="*/ 59055 w 172211"/>
              <a:gd name="connsiteY1" fmla="*/ 92297 h 434816"/>
              <a:gd name="connsiteX2" fmla="*/ 0 w 172211"/>
              <a:gd name="connsiteY2" fmla="*/ 121634 h 434816"/>
              <a:gd name="connsiteX3" fmla="*/ 10763 w 172211"/>
              <a:gd name="connsiteY3" fmla="*/ 47911 h 434816"/>
              <a:gd name="connsiteX4" fmla="*/ 27337 w 172211"/>
              <a:gd name="connsiteY4" fmla="*/ 38862 h 434816"/>
              <a:gd name="connsiteX5" fmla="*/ 52673 w 172211"/>
              <a:gd name="connsiteY5" fmla="*/ 24860 h 434816"/>
              <a:gd name="connsiteX6" fmla="*/ 76581 w 172211"/>
              <a:gd name="connsiteY6" fmla="*/ 11049 h 434816"/>
              <a:gd name="connsiteX7" fmla="*/ 93821 w 172211"/>
              <a:gd name="connsiteY7" fmla="*/ 0 h 434816"/>
              <a:gd name="connsiteX8" fmla="*/ 172212 w 172211"/>
              <a:gd name="connsiteY8" fmla="*/ 0 h 434816"/>
              <a:gd name="connsiteX9" fmla="*/ 108871 w 172211"/>
              <a:gd name="connsiteY9" fmla="*/ 434721 h 434816"/>
              <a:gd name="connsiteX10" fmla="*/ 9144 w 172211"/>
              <a:gd name="connsiteY10" fmla="*/ 434721 h 4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211" h="434816">
                <a:moveTo>
                  <a:pt x="9144" y="434816"/>
                </a:moveTo>
                <a:lnTo>
                  <a:pt x="59055" y="92297"/>
                </a:lnTo>
                <a:lnTo>
                  <a:pt x="0" y="121634"/>
                </a:lnTo>
                <a:lnTo>
                  <a:pt x="10763" y="47911"/>
                </a:lnTo>
                <a:cubicBezTo>
                  <a:pt x="12478" y="47054"/>
                  <a:pt x="18002" y="44006"/>
                  <a:pt x="27337" y="38862"/>
                </a:cubicBezTo>
                <a:cubicBezTo>
                  <a:pt x="36671" y="33719"/>
                  <a:pt x="45148" y="29051"/>
                  <a:pt x="52673" y="24860"/>
                </a:cubicBezTo>
                <a:cubicBezTo>
                  <a:pt x="60293" y="20669"/>
                  <a:pt x="68199" y="16097"/>
                  <a:pt x="76581" y="11049"/>
                </a:cubicBezTo>
                <a:cubicBezTo>
                  <a:pt x="84868" y="6191"/>
                  <a:pt x="90583" y="2477"/>
                  <a:pt x="93821" y="0"/>
                </a:cubicBezTo>
                <a:lnTo>
                  <a:pt x="172212" y="0"/>
                </a:lnTo>
                <a:lnTo>
                  <a:pt x="108871" y="434721"/>
                </a:lnTo>
                <a:lnTo>
                  <a:pt x="9144" y="434721"/>
                </a:lnTo>
                <a:close/>
              </a:path>
            </a:pathLst>
          </a:custGeom>
          <a:solidFill>
            <a:srgbClr val="69A2E8"/>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5733948-6F9E-DA5B-CF6B-64B96F410743}"/>
              </a:ext>
            </a:extLst>
          </p:cNvPr>
          <p:cNvSpPr/>
          <p:nvPr/>
        </p:nvSpPr>
        <p:spPr>
          <a:xfrm>
            <a:off x="2709739" y="2445778"/>
            <a:ext cx="575388" cy="575388"/>
          </a:xfrm>
          <a:custGeom>
            <a:avLst/>
            <a:gdLst>
              <a:gd name="connsiteX0" fmla="*/ 342329 w 342328"/>
              <a:gd name="connsiteY0" fmla="*/ 171164 h 342328"/>
              <a:gd name="connsiteX1" fmla="*/ 171164 w 342328"/>
              <a:gd name="connsiteY1" fmla="*/ 342329 h 342328"/>
              <a:gd name="connsiteX2" fmla="*/ 0 w 342328"/>
              <a:gd name="connsiteY2" fmla="*/ 171164 h 342328"/>
              <a:gd name="connsiteX3" fmla="*/ 171164 w 342328"/>
              <a:gd name="connsiteY3" fmla="*/ 0 h 342328"/>
              <a:gd name="connsiteX4" fmla="*/ 342329 w 342328"/>
              <a:gd name="connsiteY4" fmla="*/ 171164 h 34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28" h="342328">
                <a:moveTo>
                  <a:pt x="342329" y="171164"/>
                </a:moveTo>
                <a:cubicBezTo>
                  <a:pt x="342329" y="265696"/>
                  <a:pt x="265696" y="342329"/>
                  <a:pt x="171164" y="342329"/>
                </a:cubicBezTo>
                <a:cubicBezTo>
                  <a:pt x="76633" y="342329"/>
                  <a:pt x="0" y="265696"/>
                  <a:pt x="0" y="171164"/>
                </a:cubicBezTo>
                <a:cubicBezTo>
                  <a:pt x="0" y="76633"/>
                  <a:pt x="76633" y="0"/>
                  <a:pt x="171164" y="0"/>
                </a:cubicBezTo>
                <a:cubicBezTo>
                  <a:pt x="265696" y="0"/>
                  <a:pt x="342329" y="76633"/>
                  <a:pt x="342329" y="171164"/>
                </a:cubicBezTo>
                <a:close/>
              </a:path>
            </a:pathLst>
          </a:custGeom>
          <a:solidFill>
            <a:srgbClr val="FFFFFF"/>
          </a:solidFill>
          <a:ln w="9525" cap="flat">
            <a:noFill/>
            <a:prstDash val="solid"/>
            <a:miter/>
          </a:ln>
        </p:spPr>
        <p:txBody>
          <a:bodyPr rtlCol="0" anchor="ctr"/>
          <a:lstStyle/>
          <a:p>
            <a:endParaRPr lang="en-US"/>
          </a:p>
        </p:txBody>
      </p:sp>
      <p:sp>
        <p:nvSpPr>
          <p:cNvPr id="23" name="TextBox 22">
            <a:extLst>
              <a:ext uri="{FF2B5EF4-FFF2-40B4-BE49-F238E27FC236}">
                <a16:creationId xmlns:a16="http://schemas.microsoft.com/office/drawing/2014/main" id="{F64FA987-BA32-F6E2-315C-49E9229543F7}"/>
              </a:ext>
            </a:extLst>
          </p:cNvPr>
          <p:cNvSpPr txBox="1"/>
          <p:nvPr/>
        </p:nvSpPr>
        <p:spPr>
          <a:xfrm>
            <a:off x="568521" y="3655183"/>
            <a:ext cx="2798177" cy="1384995"/>
          </a:xfrm>
          <a:prstGeom prst="rect">
            <a:avLst/>
          </a:prstGeom>
          <a:noFill/>
        </p:spPr>
        <p:txBody>
          <a:bodyPr wrap="square" rtlCol="0">
            <a:spAutoFit/>
          </a:bodyPr>
          <a:lstStyle/>
          <a:p>
            <a:pPr algn="ctr"/>
            <a:r>
              <a:rPr lang="en-US" sz="1400" dirty="0" err="1"/>
              <a:t>EliteCare’s</a:t>
            </a:r>
            <a:r>
              <a:rPr lang="en-US" sz="1400" dirty="0"/>
              <a:t> caregivers are professionals who have undergone rigorous training and are certified to meet national standards. Our screening process includes:</a:t>
            </a:r>
          </a:p>
        </p:txBody>
      </p:sp>
      <p:sp>
        <p:nvSpPr>
          <p:cNvPr id="13" name="Freeform: Shape 12">
            <a:extLst>
              <a:ext uri="{FF2B5EF4-FFF2-40B4-BE49-F238E27FC236}">
                <a16:creationId xmlns:a16="http://schemas.microsoft.com/office/drawing/2014/main" id="{2BBB33FD-D837-DB2B-8A08-38F10CC64255}"/>
              </a:ext>
            </a:extLst>
          </p:cNvPr>
          <p:cNvSpPr/>
          <p:nvPr/>
        </p:nvSpPr>
        <p:spPr>
          <a:xfrm>
            <a:off x="5741898" y="5141957"/>
            <a:ext cx="662498" cy="662494"/>
          </a:xfrm>
          <a:custGeom>
            <a:avLst/>
            <a:gdLst>
              <a:gd name="connsiteX0" fmla="*/ 309181 w 309181"/>
              <a:gd name="connsiteY0" fmla="*/ 154591 h 309181"/>
              <a:gd name="connsiteX1" fmla="*/ 154591 w 309181"/>
              <a:gd name="connsiteY1" fmla="*/ 309182 h 309181"/>
              <a:gd name="connsiteX2" fmla="*/ 0 w 309181"/>
              <a:gd name="connsiteY2" fmla="*/ 154591 h 309181"/>
              <a:gd name="connsiteX3" fmla="*/ 154591 w 309181"/>
              <a:gd name="connsiteY3" fmla="*/ 0 h 309181"/>
              <a:gd name="connsiteX4" fmla="*/ 309181 w 309181"/>
              <a:gd name="connsiteY4" fmla="*/ 154591 h 30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81" h="309181">
                <a:moveTo>
                  <a:pt x="309181" y="154591"/>
                </a:moveTo>
                <a:cubicBezTo>
                  <a:pt x="309181" y="239969"/>
                  <a:pt x="239969" y="309182"/>
                  <a:pt x="154591" y="309182"/>
                </a:cubicBezTo>
                <a:cubicBezTo>
                  <a:pt x="69212" y="309182"/>
                  <a:pt x="0" y="239969"/>
                  <a:pt x="0" y="154591"/>
                </a:cubicBezTo>
                <a:cubicBezTo>
                  <a:pt x="0" y="69213"/>
                  <a:pt x="69212" y="0"/>
                  <a:pt x="154591" y="0"/>
                </a:cubicBezTo>
                <a:cubicBezTo>
                  <a:pt x="239969" y="0"/>
                  <a:pt x="309181" y="69213"/>
                  <a:pt x="309181" y="154591"/>
                </a:cubicBezTo>
                <a:close/>
              </a:path>
            </a:pathLst>
          </a:custGeom>
          <a:solidFill>
            <a:srgbClr val="8FCF11"/>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03838C2-BC51-E7CC-B9F5-C7D734CF623E}"/>
              </a:ext>
            </a:extLst>
          </p:cNvPr>
          <p:cNvSpPr/>
          <p:nvPr/>
        </p:nvSpPr>
        <p:spPr>
          <a:xfrm>
            <a:off x="4638678" y="3233041"/>
            <a:ext cx="2868939" cy="195959"/>
          </a:xfrm>
          <a:custGeom>
            <a:avLst/>
            <a:gdLst>
              <a:gd name="connsiteX0" fmla="*/ 853440 w 1706879"/>
              <a:gd name="connsiteY0" fmla="*/ 116586 h 116586"/>
              <a:gd name="connsiteX1" fmla="*/ 844677 w 1706879"/>
              <a:gd name="connsiteY1" fmla="*/ 111919 h 116586"/>
              <a:gd name="connsiteX2" fmla="*/ 673227 w 1706879"/>
              <a:gd name="connsiteY2" fmla="*/ 21241 h 116586"/>
              <a:gd name="connsiteX3" fmla="*/ 0 w 1706879"/>
              <a:gd name="connsiteY3" fmla="*/ 21241 h 116586"/>
              <a:gd name="connsiteX4" fmla="*/ 0 w 1706879"/>
              <a:gd name="connsiteY4" fmla="*/ 0 h 116586"/>
              <a:gd name="connsiteX5" fmla="*/ 673227 w 1706879"/>
              <a:gd name="connsiteY5" fmla="*/ 0 h 116586"/>
              <a:gd name="connsiteX6" fmla="*/ 853440 w 1706879"/>
              <a:gd name="connsiteY6" fmla="*/ 87916 h 116586"/>
              <a:gd name="connsiteX7" fmla="*/ 1033653 w 1706879"/>
              <a:gd name="connsiteY7" fmla="*/ 0 h 116586"/>
              <a:gd name="connsiteX8" fmla="*/ 1706880 w 1706879"/>
              <a:gd name="connsiteY8" fmla="*/ 0 h 116586"/>
              <a:gd name="connsiteX9" fmla="*/ 1706880 w 1706879"/>
              <a:gd name="connsiteY9" fmla="*/ 21241 h 116586"/>
              <a:gd name="connsiteX10" fmla="*/ 1033653 w 1706879"/>
              <a:gd name="connsiteY10" fmla="*/ 21241 h 116586"/>
              <a:gd name="connsiteX11" fmla="*/ 862203 w 1706879"/>
              <a:gd name="connsiteY11" fmla="*/ 111919 h 116586"/>
              <a:gd name="connsiteX12" fmla="*/ 853440 w 1706879"/>
              <a:gd name="connsiteY12" fmla="*/ 116586 h 11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6879" h="116586">
                <a:moveTo>
                  <a:pt x="853440" y="116586"/>
                </a:moveTo>
                <a:cubicBezTo>
                  <a:pt x="849916" y="116586"/>
                  <a:pt x="846677" y="114872"/>
                  <a:pt x="844677" y="111919"/>
                </a:cubicBezTo>
                <a:cubicBezTo>
                  <a:pt x="806006" y="55150"/>
                  <a:pt x="741902" y="21241"/>
                  <a:pt x="673227" y="21241"/>
                </a:cubicBezTo>
                <a:lnTo>
                  <a:pt x="0" y="21241"/>
                </a:lnTo>
                <a:lnTo>
                  <a:pt x="0" y="0"/>
                </a:lnTo>
                <a:lnTo>
                  <a:pt x="673227" y="0"/>
                </a:lnTo>
                <a:cubicBezTo>
                  <a:pt x="743998" y="0"/>
                  <a:pt x="810292" y="32575"/>
                  <a:pt x="853440" y="87916"/>
                </a:cubicBezTo>
                <a:cubicBezTo>
                  <a:pt x="896588" y="32575"/>
                  <a:pt x="962978" y="0"/>
                  <a:pt x="1033653" y="0"/>
                </a:cubicBezTo>
                <a:lnTo>
                  <a:pt x="1706880" y="0"/>
                </a:lnTo>
                <a:lnTo>
                  <a:pt x="1706880" y="21241"/>
                </a:lnTo>
                <a:lnTo>
                  <a:pt x="1033653" y="21241"/>
                </a:lnTo>
                <a:cubicBezTo>
                  <a:pt x="964978" y="21241"/>
                  <a:pt x="900875" y="55150"/>
                  <a:pt x="862203" y="111919"/>
                </a:cubicBezTo>
                <a:cubicBezTo>
                  <a:pt x="860203" y="114872"/>
                  <a:pt x="856964" y="116586"/>
                  <a:pt x="853440" y="116586"/>
                </a:cubicBezTo>
                <a:close/>
              </a:path>
            </a:pathLst>
          </a:custGeom>
          <a:solidFill>
            <a:srgbClr val="8FCF11"/>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E102D07-5D8C-4D42-D3AA-1FDA0EC90549}"/>
              </a:ext>
            </a:extLst>
          </p:cNvPr>
          <p:cNvSpPr/>
          <p:nvPr/>
        </p:nvSpPr>
        <p:spPr>
          <a:xfrm>
            <a:off x="4638677" y="2368357"/>
            <a:ext cx="488208" cy="730684"/>
          </a:xfrm>
          <a:custGeom>
            <a:avLst/>
            <a:gdLst>
              <a:gd name="connsiteX0" fmla="*/ 0 w 290460"/>
              <a:gd name="connsiteY0" fmla="*/ 434721 h 434721"/>
              <a:gd name="connsiteX1" fmla="*/ 10001 w 290460"/>
              <a:gd name="connsiteY1" fmla="*/ 365951 h 434721"/>
              <a:gd name="connsiteX2" fmla="*/ 131636 w 290460"/>
              <a:gd name="connsiteY2" fmla="*/ 212122 h 434721"/>
              <a:gd name="connsiteX3" fmla="*/ 143447 w 290460"/>
              <a:gd name="connsiteY3" fmla="*/ 197549 h 434721"/>
              <a:gd name="connsiteX4" fmla="*/ 156686 w 290460"/>
              <a:gd name="connsiteY4" fmla="*/ 180880 h 434721"/>
              <a:gd name="connsiteX5" fmla="*/ 168402 w 290460"/>
              <a:gd name="connsiteY5" fmla="*/ 164783 h 434721"/>
              <a:gd name="connsiteX6" fmla="*/ 179927 w 290460"/>
              <a:gd name="connsiteY6" fmla="*/ 146876 h 434721"/>
              <a:gd name="connsiteX7" fmla="*/ 187738 w 290460"/>
              <a:gd name="connsiteY7" fmla="*/ 130112 h 434721"/>
              <a:gd name="connsiteX8" fmla="*/ 192786 w 290460"/>
              <a:gd name="connsiteY8" fmla="*/ 112586 h 434721"/>
              <a:gd name="connsiteX9" fmla="*/ 187643 w 290460"/>
              <a:gd name="connsiteY9" fmla="*/ 87820 h 434721"/>
              <a:gd name="connsiteX10" fmla="*/ 173927 w 290460"/>
              <a:gd name="connsiteY10" fmla="*/ 82677 h 434721"/>
              <a:gd name="connsiteX11" fmla="*/ 166307 w 290460"/>
              <a:gd name="connsiteY11" fmla="*/ 83725 h 434721"/>
              <a:gd name="connsiteX12" fmla="*/ 146399 w 290460"/>
              <a:gd name="connsiteY12" fmla="*/ 98298 h 434721"/>
              <a:gd name="connsiteX13" fmla="*/ 134874 w 290460"/>
              <a:gd name="connsiteY13" fmla="*/ 136779 h 434721"/>
              <a:gd name="connsiteX14" fmla="*/ 131540 w 290460"/>
              <a:gd name="connsiteY14" fmla="*/ 159449 h 434721"/>
              <a:gd name="connsiteX15" fmla="*/ 37719 w 290460"/>
              <a:gd name="connsiteY15" fmla="*/ 159449 h 434721"/>
              <a:gd name="connsiteX16" fmla="*/ 41339 w 290460"/>
              <a:gd name="connsiteY16" fmla="*/ 134684 h 434721"/>
              <a:gd name="connsiteX17" fmla="*/ 56102 w 290460"/>
              <a:gd name="connsiteY17" fmla="*/ 81725 h 434721"/>
              <a:gd name="connsiteX18" fmla="*/ 83820 w 290460"/>
              <a:gd name="connsiteY18" fmla="*/ 39243 h 434721"/>
              <a:gd name="connsiteX19" fmla="*/ 126873 w 290460"/>
              <a:gd name="connsiteY19" fmla="*/ 10287 h 434721"/>
              <a:gd name="connsiteX20" fmla="*/ 184976 w 290460"/>
              <a:gd name="connsiteY20" fmla="*/ 0 h 434721"/>
              <a:gd name="connsiteX21" fmla="*/ 270129 w 290460"/>
              <a:gd name="connsiteY21" fmla="*/ 29909 h 434721"/>
              <a:gd name="connsiteX22" fmla="*/ 288608 w 290460"/>
              <a:gd name="connsiteY22" fmla="*/ 114205 h 434721"/>
              <a:gd name="connsiteX23" fmla="*/ 285179 w 290460"/>
              <a:gd name="connsiteY23" fmla="*/ 131445 h 434721"/>
              <a:gd name="connsiteX24" fmla="*/ 278892 w 290460"/>
              <a:gd name="connsiteY24" fmla="*/ 148971 h 434721"/>
              <a:gd name="connsiteX25" fmla="*/ 272034 w 290460"/>
              <a:gd name="connsiteY25" fmla="*/ 164306 h 434721"/>
              <a:gd name="connsiteX26" fmla="*/ 262604 w 290460"/>
              <a:gd name="connsiteY26" fmla="*/ 180499 h 434721"/>
              <a:gd name="connsiteX27" fmla="*/ 253175 w 290460"/>
              <a:gd name="connsiteY27" fmla="*/ 194882 h 434721"/>
              <a:gd name="connsiteX28" fmla="*/ 241649 w 290460"/>
              <a:gd name="connsiteY28" fmla="*/ 210217 h 434721"/>
              <a:gd name="connsiteX29" fmla="*/ 230791 w 290460"/>
              <a:gd name="connsiteY29" fmla="*/ 223838 h 434721"/>
              <a:gd name="connsiteX30" fmla="*/ 218408 w 290460"/>
              <a:gd name="connsiteY30" fmla="*/ 238792 h 434721"/>
              <a:gd name="connsiteX31" fmla="*/ 206883 w 290460"/>
              <a:gd name="connsiteY31" fmla="*/ 252413 h 434721"/>
              <a:gd name="connsiteX32" fmla="*/ 118872 w 290460"/>
              <a:gd name="connsiteY32" fmla="*/ 359378 h 434721"/>
              <a:gd name="connsiteX33" fmla="*/ 240506 w 290460"/>
              <a:gd name="connsiteY33" fmla="*/ 359378 h 434721"/>
              <a:gd name="connsiteX34" fmla="*/ 229553 w 290460"/>
              <a:gd name="connsiteY34" fmla="*/ 434626 h 434721"/>
              <a:gd name="connsiteX35" fmla="*/ 0 w 290460"/>
              <a:gd name="connsiteY35" fmla="*/ 434626 h 43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0460" h="434721">
                <a:moveTo>
                  <a:pt x="0" y="434721"/>
                </a:moveTo>
                <a:lnTo>
                  <a:pt x="10001" y="365951"/>
                </a:lnTo>
                <a:lnTo>
                  <a:pt x="131636" y="212122"/>
                </a:lnTo>
                <a:cubicBezTo>
                  <a:pt x="133541" y="209741"/>
                  <a:pt x="137446" y="204883"/>
                  <a:pt x="143447" y="197549"/>
                </a:cubicBezTo>
                <a:cubicBezTo>
                  <a:pt x="149447" y="190214"/>
                  <a:pt x="153829" y="184690"/>
                  <a:pt x="156686" y="180880"/>
                </a:cubicBezTo>
                <a:cubicBezTo>
                  <a:pt x="159544" y="177070"/>
                  <a:pt x="163449" y="171736"/>
                  <a:pt x="168402" y="164783"/>
                </a:cubicBezTo>
                <a:cubicBezTo>
                  <a:pt x="173355" y="157829"/>
                  <a:pt x="177165" y="151829"/>
                  <a:pt x="179927" y="146876"/>
                </a:cubicBezTo>
                <a:cubicBezTo>
                  <a:pt x="182594" y="141923"/>
                  <a:pt x="185261" y="136303"/>
                  <a:pt x="187738" y="130112"/>
                </a:cubicBezTo>
                <a:cubicBezTo>
                  <a:pt x="190310" y="123920"/>
                  <a:pt x="191929" y="118110"/>
                  <a:pt x="192786" y="112586"/>
                </a:cubicBezTo>
                <a:cubicBezTo>
                  <a:pt x="194501" y="101060"/>
                  <a:pt x="192786" y="92869"/>
                  <a:pt x="187643" y="87820"/>
                </a:cubicBezTo>
                <a:cubicBezTo>
                  <a:pt x="184023" y="84392"/>
                  <a:pt x="179451" y="82677"/>
                  <a:pt x="173927" y="82677"/>
                </a:cubicBezTo>
                <a:cubicBezTo>
                  <a:pt x="171545" y="82677"/>
                  <a:pt x="168974" y="83058"/>
                  <a:pt x="166307" y="83725"/>
                </a:cubicBezTo>
                <a:cubicBezTo>
                  <a:pt x="158115" y="85630"/>
                  <a:pt x="151448" y="90488"/>
                  <a:pt x="146399" y="98298"/>
                </a:cubicBezTo>
                <a:cubicBezTo>
                  <a:pt x="141351" y="106109"/>
                  <a:pt x="137446" y="118967"/>
                  <a:pt x="134874" y="136779"/>
                </a:cubicBezTo>
                <a:lnTo>
                  <a:pt x="131540" y="159449"/>
                </a:lnTo>
                <a:lnTo>
                  <a:pt x="37719" y="159449"/>
                </a:lnTo>
                <a:lnTo>
                  <a:pt x="41339" y="134684"/>
                </a:lnTo>
                <a:cubicBezTo>
                  <a:pt x="44196" y="115253"/>
                  <a:pt x="49149" y="97631"/>
                  <a:pt x="56102" y="81725"/>
                </a:cubicBezTo>
                <a:cubicBezTo>
                  <a:pt x="63151" y="65818"/>
                  <a:pt x="72390" y="51626"/>
                  <a:pt x="83820" y="39243"/>
                </a:cubicBezTo>
                <a:cubicBezTo>
                  <a:pt x="95250" y="26765"/>
                  <a:pt x="109633" y="17145"/>
                  <a:pt x="126873" y="10287"/>
                </a:cubicBezTo>
                <a:cubicBezTo>
                  <a:pt x="144113" y="3429"/>
                  <a:pt x="163449" y="0"/>
                  <a:pt x="184976" y="0"/>
                </a:cubicBezTo>
                <a:cubicBezTo>
                  <a:pt x="224123" y="0"/>
                  <a:pt x="252508" y="10001"/>
                  <a:pt x="270129" y="29909"/>
                </a:cubicBezTo>
                <a:cubicBezTo>
                  <a:pt x="287750" y="49816"/>
                  <a:pt x="293942" y="77914"/>
                  <a:pt x="288608" y="114205"/>
                </a:cubicBezTo>
                <a:cubicBezTo>
                  <a:pt x="287750" y="120015"/>
                  <a:pt x="286607" y="125825"/>
                  <a:pt x="285179" y="131445"/>
                </a:cubicBezTo>
                <a:cubicBezTo>
                  <a:pt x="283750" y="137160"/>
                  <a:pt x="281654" y="142970"/>
                  <a:pt x="278892" y="148971"/>
                </a:cubicBezTo>
                <a:cubicBezTo>
                  <a:pt x="276130" y="154972"/>
                  <a:pt x="273844" y="160115"/>
                  <a:pt x="272034" y="164306"/>
                </a:cubicBezTo>
                <a:cubicBezTo>
                  <a:pt x="270224" y="168497"/>
                  <a:pt x="267081" y="173927"/>
                  <a:pt x="262604" y="180499"/>
                </a:cubicBezTo>
                <a:cubicBezTo>
                  <a:pt x="258128" y="187071"/>
                  <a:pt x="254984" y="191929"/>
                  <a:pt x="253175" y="194882"/>
                </a:cubicBezTo>
                <a:cubicBezTo>
                  <a:pt x="251365" y="197930"/>
                  <a:pt x="247555" y="202978"/>
                  <a:pt x="241649" y="210217"/>
                </a:cubicBezTo>
                <a:cubicBezTo>
                  <a:pt x="235744" y="217456"/>
                  <a:pt x="232124" y="222028"/>
                  <a:pt x="230791" y="223838"/>
                </a:cubicBezTo>
                <a:cubicBezTo>
                  <a:pt x="229362" y="225742"/>
                  <a:pt x="225266" y="230696"/>
                  <a:pt x="218408" y="238792"/>
                </a:cubicBezTo>
                <a:cubicBezTo>
                  <a:pt x="211550" y="246888"/>
                  <a:pt x="207740" y="251460"/>
                  <a:pt x="206883" y="252413"/>
                </a:cubicBezTo>
                <a:lnTo>
                  <a:pt x="118872" y="359378"/>
                </a:lnTo>
                <a:lnTo>
                  <a:pt x="240506" y="359378"/>
                </a:lnTo>
                <a:lnTo>
                  <a:pt x="229553" y="434626"/>
                </a:lnTo>
                <a:lnTo>
                  <a:pt x="0" y="434626"/>
                </a:lnTo>
                <a:close/>
              </a:path>
            </a:pathLst>
          </a:custGeom>
          <a:solidFill>
            <a:srgbClr val="8FCF11"/>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3642954-CB04-9F99-B93D-361D4E6F9DCC}"/>
              </a:ext>
            </a:extLst>
          </p:cNvPr>
          <p:cNvSpPr/>
          <p:nvPr/>
        </p:nvSpPr>
        <p:spPr>
          <a:xfrm>
            <a:off x="4946544" y="2368036"/>
            <a:ext cx="2561073" cy="730843"/>
          </a:xfrm>
          <a:custGeom>
            <a:avLst/>
            <a:gdLst>
              <a:gd name="connsiteX0" fmla="*/ 1523714 w 1523714"/>
              <a:gd name="connsiteY0" fmla="*/ 217456 h 434816"/>
              <a:gd name="connsiteX1" fmla="*/ 1523714 w 1523714"/>
              <a:gd name="connsiteY1" fmla="*/ 217456 h 434816"/>
              <a:gd name="connsiteX2" fmla="*/ 1306354 w 1523714"/>
              <a:gd name="connsiteY2" fmla="*/ 434816 h 434816"/>
              <a:gd name="connsiteX3" fmla="*/ 77057 w 1523714"/>
              <a:gd name="connsiteY3" fmla="*/ 434816 h 434816"/>
              <a:gd name="connsiteX4" fmla="*/ 92488 w 1523714"/>
              <a:gd name="connsiteY4" fmla="*/ 329279 h 434816"/>
              <a:gd name="connsiteX5" fmla="*/ 0 w 1523714"/>
              <a:gd name="connsiteY5" fmla="*/ 329279 h 434816"/>
              <a:gd name="connsiteX6" fmla="*/ 47339 w 1523714"/>
              <a:gd name="connsiteY6" fmla="*/ 271653 h 434816"/>
              <a:gd name="connsiteX7" fmla="*/ 58483 w 1523714"/>
              <a:gd name="connsiteY7" fmla="*/ 258508 h 434816"/>
              <a:gd name="connsiteX8" fmla="*/ 72104 w 1523714"/>
              <a:gd name="connsiteY8" fmla="*/ 241935 h 434816"/>
              <a:gd name="connsiteX9" fmla="*/ 82105 w 1523714"/>
              <a:gd name="connsiteY9" fmla="*/ 229362 h 434816"/>
              <a:gd name="connsiteX10" fmla="*/ 96012 w 1523714"/>
              <a:gd name="connsiteY10" fmla="*/ 210598 h 434816"/>
              <a:gd name="connsiteX11" fmla="*/ 104584 w 1523714"/>
              <a:gd name="connsiteY11" fmla="*/ 197549 h 434816"/>
              <a:gd name="connsiteX12" fmla="*/ 116776 w 1523714"/>
              <a:gd name="connsiteY12" fmla="*/ 176308 h 434816"/>
              <a:gd name="connsiteX13" fmla="*/ 123349 w 1523714"/>
              <a:gd name="connsiteY13" fmla="*/ 161639 h 434816"/>
              <a:gd name="connsiteX14" fmla="*/ 131445 w 1523714"/>
              <a:gd name="connsiteY14" fmla="*/ 138875 h 434816"/>
              <a:gd name="connsiteX15" fmla="*/ 135446 w 1523714"/>
              <a:gd name="connsiteY15" fmla="*/ 118586 h 434816"/>
              <a:gd name="connsiteX16" fmla="*/ 109728 w 1523714"/>
              <a:gd name="connsiteY16" fmla="*/ 9811 h 434816"/>
              <a:gd name="connsiteX17" fmla="*/ 99727 w 1523714"/>
              <a:gd name="connsiteY17" fmla="*/ 0 h 434816"/>
              <a:gd name="connsiteX18" fmla="*/ 1306259 w 1523714"/>
              <a:gd name="connsiteY18" fmla="*/ 0 h 434816"/>
              <a:gd name="connsiteX19" fmla="*/ 1523714 w 1523714"/>
              <a:gd name="connsiteY19" fmla="*/ 217456 h 4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3714" h="434816">
                <a:moveTo>
                  <a:pt x="1523714" y="217456"/>
                </a:moveTo>
                <a:lnTo>
                  <a:pt x="1523714" y="217456"/>
                </a:lnTo>
                <a:cubicBezTo>
                  <a:pt x="1523714" y="337471"/>
                  <a:pt x="1426369" y="434816"/>
                  <a:pt x="1306354" y="434816"/>
                </a:cubicBezTo>
                <a:lnTo>
                  <a:pt x="77057" y="434816"/>
                </a:lnTo>
                <a:lnTo>
                  <a:pt x="92488" y="329279"/>
                </a:lnTo>
                <a:lnTo>
                  <a:pt x="0" y="329279"/>
                </a:lnTo>
                <a:lnTo>
                  <a:pt x="47339" y="271653"/>
                </a:lnTo>
                <a:cubicBezTo>
                  <a:pt x="48292" y="270605"/>
                  <a:pt x="51911" y="266224"/>
                  <a:pt x="58483" y="258508"/>
                </a:cubicBezTo>
                <a:cubicBezTo>
                  <a:pt x="68104" y="247174"/>
                  <a:pt x="70771" y="243745"/>
                  <a:pt x="72104" y="241935"/>
                </a:cubicBezTo>
                <a:cubicBezTo>
                  <a:pt x="72485" y="241364"/>
                  <a:pt x="74295" y="238982"/>
                  <a:pt x="82105" y="229362"/>
                </a:cubicBezTo>
                <a:cubicBezTo>
                  <a:pt x="89059" y="220790"/>
                  <a:pt x="93345" y="214979"/>
                  <a:pt x="96012" y="210598"/>
                </a:cubicBezTo>
                <a:cubicBezTo>
                  <a:pt x="97060" y="208883"/>
                  <a:pt x="99441" y="205169"/>
                  <a:pt x="104584" y="197549"/>
                </a:cubicBezTo>
                <a:cubicBezTo>
                  <a:pt x="110204" y="189262"/>
                  <a:pt x="114205" y="182308"/>
                  <a:pt x="116776" y="176308"/>
                </a:cubicBezTo>
                <a:cubicBezTo>
                  <a:pt x="118491" y="172307"/>
                  <a:pt x="120682" y="167354"/>
                  <a:pt x="123349" y="161639"/>
                </a:cubicBezTo>
                <a:cubicBezTo>
                  <a:pt x="126873" y="154019"/>
                  <a:pt x="129635" y="146304"/>
                  <a:pt x="131445" y="138875"/>
                </a:cubicBezTo>
                <a:cubicBezTo>
                  <a:pt x="133159" y="132207"/>
                  <a:pt x="134493" y="125444"/>
                  <a:pt x="135446" y="118586"/>
                </a:cubicBezTo>
                <a:cubicBezTo>
                  <a:pt x="142018" y="73247"/>
                  <a:pt x="133350" y="36671"/>
                  <a:pt x="109728" y="9811"/>
                </a:cubicBezTo>
                <a:cubicBezTo>
                  <a:pt x="106680" y="6287"/>
                  <a:pt x="103346" y="3048"/>
                  <a:pt x="99727" y="0"/>
                </a:cubicBezTo>
                <a:lnTo>
                  <a:pt x="1306259" y="0"/>
                </a:lnTo>
                <a:cubicBezTo>
                  <a:pt x="1426369" y="95"/>
                  <a:pt x="1523714" y="97441"/>
                  <a:pt x="1523714" y="217456"/>
                </a:cubicBezTo>
                <a:close/>
              </a:path>
            </a:pathLst>
          </a:custGeom>
          <a:solidFill>
            <a:srgbClr val="8FCF11"/>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F1F3F09-C41B-C1B4-B6AF-FDD4C028AB01}"/>
              </a:ext>
            </a:extLst>
          </p:cNvPr>
          <p:cNvSpPr/>
          <p:nvPr/>
        </p:nvSpPr>
        <p:spPr>
          <a:xfrm>
            <a:off x="6850579" y="2445844"/>
            <a:ext cx="575388" cy="575388"/>
          </a:xfrm>
          <a:custGeom>
            <a:avLst/>
            <a:gdLst>
              <a:gd name="connsiteX0" fmla="*/ 342329 w 342328"/>
              <a:gd name="connsiteY0" fmla="*/ 171164 h 342328"/>
              <a:gd name="connsiteX1" fmla="*/ 171164 w 342328"/>
              <a:gd name="connsiteY1" fmla="*/ 342329 h 342328"/>
              <a:gd name="connsiteX2" fmla="*/ 0 w 342328"/>
              <a:gd name="connsiteY2" fmla="*/ 171164 h 342328"/>
              <a:gd name="connsiteX3" fmla="*/ 171164 w 342328"/>
              <a:gd name="connsiteY3" fmla="*/ 0 h 342328"/>
              <a:gd name="connsiteX4" fmla="*/ 342329 w 342328"/>
              <a:gd name="connsiteY4" fmla="*/ 171164 h 34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28" h="342328">
                <a:moveTo>
                  <a:pt x="342329" y="171164"/>
                </a:moveTo>
                <a:cubicBezTo>
                  <a:pt x="342329" y="265696"/>
                  <a:pt x="265696" y="342329"/>
                  <a:pt x="171164" y="342329"/>
                </a:cubicBezTo>
                <a:cubicBezTo>
                  <a:pt x="76633" y="342329"/>
                  <a:pt x="0" y="265696"/>
                  <a:pt x="0" y="171164"/>
                </a:cubicBezTo>
                <a:cubicBezTo>
                  <a:pt x="0" y="76633"/>
                  <a:pt x="76633" y="0"/>
                  <a:pt x="171164" y="0"/>
                </a:cubicBezTo>
                <a:cubicBezTo>
                  <a:pt x="265696" y="0"/>
                  <a:pt x="342329" y="76633"/>
                  <a:pt x="342329" y="171164"/>
                </a:cubicBezTo>
                <a:close/>
              </a:path>
            </a:pathLst>
          </a:custGeom>
          <a:solidFill>
            <a:srgbClr val="FFFFFF"/>
          </a:solidFill>
          <a:ln w="9525" cap="flat">
            <a:noFill/>
            <a:prstDash val="solid"/>
            <a:miter/>
          </a:ln>
        </p:spPr>
        <p:txBody>
          <a:bodyPr rtlCol="0" anchor="ctr"/>
          <a:lstStyle/>
          <a:p>
            <a:endParaRPr lang="en-US"/>
          </a:p>
        </p:txBody>
      </p:sp>
      <p:sp>
        <p:nvSpPr>
          <p:cNvPr id="16" name="TextBox 15">
            <a:extLst>
              <a:ext uri="{FF2B5EF4-FFF2-40B4-BE49-F238E27FC236}">
                <a16:creationId xmlns:a16="http://schemas.microsoft.com/office/drawing/2014/main" id="{37F70614-4718-96BC-8900-92D75EC260C1}"/>
              </a:ext>
            </a:extLst>
          </p:cNvPr>
          <p:cNvSpPr txBox="1"/>
          <p:nvPr/>
        </p:nvSpPr>
        <p:spPr>
          <a:xfrm>
            <a:off x="4674059" y="3655183"/>
            <a:ext cx="2798177" cy="523220"/>
          </a:xfrm>
          <a:prstGeom prst="rect">
            <a:avLst/>
          </a:prstGeom>
          <a:noFill/>
        </p:spPr>
        <p:txBody>
          <a:bodyPr wrap="square" rtlCol="0">
            <a:spAutoFit/>
          </a:bodyPr>
          <a:lstStyle/>
          <a:p>
            <a:pPr algn="ctr"/>
            <a:r>
              <a:rPr lang="en-US" sz="1400" dirty="0"/>
              <a:t>Ensuring all caregivers have a clean legal record.</a:t>
            </a:r>
          </a:p>
        </p:txBody>
      </p:sp>
      <p:sp>
        <p:nvSpPr>
          <p:cNvPr id="6" name="Freeform: Shape 5">
            <a:extLst>
              <a:ext uri="{FF2B5EF4-FFF2-40B4-BE49-F238E27FC236}">
                <a16:creationId xmlns:a16="http://schemas.microsoft.com/office/drawing/2014/main" id="{2905CE25-3714-389E-173D-611F86526F02}"/>
              </a:ext>
            </a:extLst>
          </p:cNvPr>
          <p:cNvSpPr/>
          <p:nvPr/>
        </p:nvSpPr>
        <p:spPr>
          <a:xfrm>
            <a:off x="9870289" y="5141957"/>
            <a:ext cx="662498" cy="662494"/>
          </a:xfrm>
          <a:custGeom>
            <a:avLst/>
            <a:gdLst>
              <a:gd name="connsiteX0" fmla="*/ 309182 w 309181"/>
              <a:gd name="connsiteY0" fmla="*/ 154591 h 309181"/>
              <a:gd name="connsiteX1" fmla="*/ 154591 w 309181"/>
              <a:gd name="connsiteY1" fmla="*/ 309182 h 309181"/>
              <a:gd name="connsiteX2" fmla="*/ 0 w 309181"/>
              <a:gd name="connsiteY2" fmla="*/ 154591 h 309181"/>
              <a:gd name="connsiteX3" fmla="*/ 154591 w 309181"/>
              <a:gd name="connsiteY3" fmla="*/ 0 h 309181"/>
              <a:gd name="connsiteX4" fmla="*/ 309182 w 309181"/>
              <a:gd name="connsiteY4" fmla="*/ 154591 h 30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81" h="309181">
                <a:moveTo>
                  <a:pt x="309182" y="154591"/>
                </a:moveTo>
                <a:cubicBezTo>
                  <a:pt x="309182" y="239969"/>
                  <a:pt x="239969" y="309182"/>
                  <a:pt x="154591" y="309182"/>
                </a:cubicBezTo>
                <a:cubicBezTo>
                  <a:pt x="69212" y="309182"/>
                  <a:pt x="0" y="239969"/>
                  <a:pt x="0" y="154591"/>
                </a:cubicBezTo>
                <a:cubicBezTo>
                  <a:pt x="0" y="69213"/>
                  <a:pt x="69212" y="0"/>
                  <a:pt x="154591" y="0"/>
                </a:cubicBezTo>
                <a:cubicBezTo>
                  <a:pt x="239969" y="0"/>
                  <a:pt x="309182" y="69213"/>
                  <a:pt x="309182" y="154591"/>
                </a:cubicBezTo>
                <a:close/>
              </a:path>
            </a:pathLst>
          </a:custGeom>
          <a:solidFill>
            <a:srgbClr val="69A2E8"/>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A76BDF2-5330-2210-E685-0EFD4421DCA8}"/>
              </a:ext>
            </a:extLst>
          </p:cNvPr>
          <p:cNvSpPr/>
          <p:nvPr/>
        </p:nvSpPr>
        <p:spPr>
          <a:xfrm>
            <a:off x="8784519" y="3233041"/>
            <a:ext cx="2834039" cy="195959"/>
          </a:xfrm>
          <a:custGeom>
            <a:avLst/>
            <a:gdLst>
              <a:gd name="connsiteX0" fmla="*/ 843058 w 1686115"/>
              <a:gd name="connsiteY0" fmla="*/ 116586 h 116586"/>
              <a:gd name="connsiteX1" fmla="*/ 834295 w 1686115"/>
              <a:gd name="connsiteY1" fmla="*/ 111919 h 116586"/>
              <a:gd name="connsiteX2" fmla="*/ 662845 w 1686115"/>
              <a:gd name="connsiteY2" fmla="*/ 21241 h 116586"/>
              <a:gd name="connsiteX3" fmla="*/ 0 w 1686115"/>
              <a:gd name="connsiteY3" fmla="*/ 21241 h 116586"/>
              <a:gd name="connsiteX4" fmla="*/ 0 w 1686115"/>
              <a:gd name="connsiteY4" fmla="*/ 0 h 116586"/>
              <a:gd name="connsiteX5" fmla="*/ 662845 w 1686115"/>
              <a:gd name="connsiteY5" fmla="*/ 0 h 116586"/>
              <a:gd name="connsiteX6" fmla="*/ 843058 w 1686115"/>
              <a:gd name="connsiteY6" fmla="*/ 87916 h 116586"/>
              <a:gd name="connsiteX7" fmla="*/ 1023271 w 1686115"/>
              <a:gd name="connsiteY7" fmla="*/ 0 h 116586"/>
              <a:gd name="connsiteX8" fmla="*/ 1686115 w 1686115"/>
              <a:gd name="connsiteY8" fmla="*/ 0 h 116586"/>
              <a:gd name="connsiteX9" fmla="*/ 1686115 w 1686115"/>
              <a:gd name="connsiteY9" fmla="*/ 21241 h 116586"/>
              <a:gd name="connsiteX10" fmla="*/ 1023271 w 1686115"/>
              <a:gd name="connsiteY10" fmla="*/ 21241 h 116586"/>
              <a:gd name="connsiteX11" fmla="*/ 851821 w 1686115"/>
              <a:gd name="connsiteY11" fmla="*/ 111919 h 116586"/>
              <a:gd name="connsiteX12" fmla="*/ 843058 w 1686115"/>
              <a:gd name="connsiteY12" fmla="*/ 116586 h 11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6115" h="116586">
                <a:moveTo>
                  <a:pt x="843058" y="116586"/>
                </a:moveTo>
                <a:cubicBezTo>
                  <a:pt x="839533" y="116586"/>
                  <a:pt x="836295" y="114872"/>
                  <a:pt x="834295" y="111919"/>
                </a:cubicBezTo>
                <a:cubicBezTo>
                  <a:pt x="795623" y="55150"/>
                  <a:pt x="731520" y="21241"/>
                  <a:pt x="662845" y="21241"/>
                </a:cubicBezTo>
                <a:lnTo>
                  <a:pt x="0" y="21241"/>
                </a:lnTo>
                <a:lnTo>
                  <a:pt x="0" y="0"/>
                </a:lnTo>
                <a:lnTo>
                  <a:pt x="662845" y="0"/>
                </a:lnTo>
                <a:cubicBezTo>
                  <a:pt x="733615" y="0"/>
                  <a:pt x="799909" y="32575"/>
                  <a:pt x="843058" y="87916"/>
                </a:cubicBezTo>
                <a:cubicBezTo>
                  <a:pt x="886206" y="32575"/>
                  <a:pt x="952595" y="0"/>
                  <a:pt x="1023271" y="0"/>
                </a:cubicBezTo>
                <a:lnTo>
                  <a:pt x="1686115" y="0"/>
                </a:lnTo>
                <a:lnTo>
                  <a:pt x="1686115" y="21241"/>
                </a:lnTo>
                <a:lnTo>
                  <a:pt x="1023271" y="21241"/>
                </a:lnTo>
                <a:cubicBezTo>
                  <a:pt x="954595" y="21241"/>
                  <a:pt x="890492" y="55150"/>
                  <a:pt x="851821" y="111919"/>
                </a:cubicBezTo>
                <a:cubicBezTo>
                  <a:pt x="849821" y="114872"/>
                  <a:pt x="846582" y="116586"/>
                  <a:pt x="843058" y="116586"/>
                </a:cubicBezTo>
                <a:close/>
              </a:path>
            </a:pathLst>
          </a:custGeom>
          <a:solidFill>
            <a:srgbClr val="69A2E8"/>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418585-302E-C13E-8C6A-A2EB1FBB8E68}"/>
              </a:ext>
            </a:extLst>
          </p:cNvPr>
          <p:cNvSpPr/>
          <p:nvPr/>
        </p:nvSpPr>
        <p:spPr>
          <a:xfrm>
            <a:off x="9120441" y="2368036"/>
            <a:ext cx="2503119" cy="730843"/>
          </a:xfrm>
          <a:custGeom>
            <a:avLst/>
            <a:gdLst>
              <a:gd name="connsiteX0" fmla="*/ 1489234 w 1489234"/>
              <a:gd name="connsiteY0" fmla="*/ 217456 h 434816"/>
              <a:gd name="connsiteX1" fmla="*/ 1489234 w 1489234"/>
              <a:gd name="connsiteY1" fmla="*/ 217456 h 434816"/>
              <a:gd name="connsiteX2" fmla="*/ 1271874 w 1489234"/>
              <a:gd name="connsiteY2" fmla="*/ 434816 h 434816"/>
              <a:gd name="connsiteX3" fmla="*/ 0 w 1489234"/>
              <a:gd name="connsiteY3" fmla="*/ 434816 h 434816"/>
              <a:gd name="connsiteX4" fmla="*/ 19145 w 1489234"/>
              <a:gd name="connsiteY4" fmla="*/ 417386 h 434816"/>
              <a:gd name="connsiteX5" fmla="*/ 50768 w 1489234"/>
              <a:gd name="connsiteY5" fmla="*/ 366903 h 434816"/>
              <a:gd name="connsiteX6" fmla="*/ 67056 w 1489234"/>
              <a:gd name="connsiteY6" fmla="*/ 306038 h 434816"/>
              <a:gd name="connsiteX7" fmla="*/ 69152 w 1489234"/>
              <a:gd name="connsiteY7" fmla="*/ 260604 h 434816"/>
              <a:gd name="connsiteX8" fmla="*/ 59246 w 1489234"/>
              <a:gd name="connsiteY8" fmla="*/ 222028 h 434816"/>
              <a:gd name="connsiteX9" fmla="*/ 52483 w 1489234"/>
              <a:gd name="connsiteY9" fmla="*/ 210503 h 434816"/>
              <a:gd name="connsiteX10" fmla="*/ 66008 w 1489234"/>
              <a:gd name="connsiteY10" fmla="*/ 193834 h 434816"/>
              <a:gd name="connsiteX11" fmla="*/ 94202 w 1489234"/>
              <a:gd name="connsiteY11" fmla="*/ 119539 h 434816"/>
              <a:gd name="connsiteX12" fmla="*/ 67342 w 1489234"/>
              <a:gd name="connsiteY12" fmla="*/ 8668 h 434816"/>
              <a:gd name="connsiteX13" fmla="*/ 58293 w 1489234"/>
              <a:gd name="connsiteY13" fmla="*/ 0 h 434816"/>
              <a:gd name="connsiteX14" fmla="*/ 1272064 w 1489234"/>
              <a:gd name="connsiteY14" fmla="*/ 0 h 434816"/>
              <a:gd name="connsiteX15" fmla="*/ 1489234 w 1489234"/>
              <a:gd name="connsiteY15" fmla="*/ 217456 h 4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9234" h="434816">
                <a:moveTo>
                  <a:pt x="1489234" y="217456"/>
                </a:moveTo>
                <a:lnTo>
                  <a:pt x="1489234" y="217456"/>
                </a:lnTo>
                <a:cubicBezTo>
                  <a:pt x="1489234" y="337471"/>
                  <a:pt x="1391888" y="434816"/>
                  <a:pt x="1271874" y="434816"/>
                </a:cubicBezTo>
                <a:lnTo>
                  <a:pt x="0" y="434816"/>
                </a:lnTo>
                <a:cubicBezTo>
                  <a:pt x="6953" y="429673"/>
                  <a:pt x="13430" y="423863"/>
                  <a:pt x="19145" y="417386"/>
                </a:cubicBezTo>
                <a:cubicBezTo>
                  <a:pt x="32195" y="402812"/>
                  <a:pt x="42863" y="385763"/>
                  <a:pt x="50768" y="366903"/>
                </a:cubicBezTo>
                <a:cubicBezTo>
                  <a:pt x="58293" y="348806"/>
                  <a:pt x="63722" y="328327"/>
                  <a:pt x="67056" y="306038"/>
                </a:cubicBezTo>
                <a:cubicBezTo>
                  <a:pt x="69533" y="289179"/>
                  <a:pt x="70199" y="273939"/>
                  <a:pt x="69152" y="260604"/>
                </a:cubicBezTo>
                <a:cubicBezTo>
                  <a:pt x="67913" y="245459"/>
                  <a:pt x="64770" y="232886"/>
                  <a:pt x="59246" y="222028"/>
                </a:cubicBezTo>
                <a:cubicBezTo>
                  <a:pt x="57150" y="217932"/>
                  <a:pt x="54959" y="214122"/>
                  <a:pt x="52483" y="210503"/>
                </a:cubicBezTo>
                <a:cubicBezTo>
                  <a:pt x="57150" y="205550"/>
                  <a:pt x="61722" y="200025"/>
                  <a:pt x="66008" y="193834"/>
                </a:cubicBezTo>
                <a:cubicBezTo>
                  <a:pt x="80582" y="172879"/>
                  <a:pt x="90107" y="147923"/>
                  <a:pt x="94202" y="119539"/>
                </a:cubicBezTo>
                <a:cubicBezTo>
                  <a:pt x="101060" y="72390"/>
                  <a:pt x="92012" y="35147"/>
                  <a:pt x="67342" y="8668"/>
                </a:cubicBezTo>
                <a:cubicBezTo>
                  <a:pt x="64484" y="5620"/>
                  <a:pt x="61436" y="2762"/>
                  <a:pt x="58293" y="0"/>
                </a:cubicBezTo>
                <a:lnTo>
                  <a:pt x="1272064" y="0"/>
                </a:lnTo>
                <a:cubicBezTo>
                  <a:pt x="1391984" y="95"/>
                  <a:pt x="1489234" y="97441"/>
                  <a:pt x="1489234" y="217456"/>
                </a:cubicBezTo>
                <a:close/>
              </a:path>
            </a:pathLst>
          </a:custGeom>
          <a:solidFill>
            <a:srgbClr val="69A2E8"/>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A3DEED2-6AD4-9062-5AB1-0398A801C4F9}"/>
              </a:ext>
            </a:extLst>
          </p:cNvPr>
          <p:cNvSpPr/>
          <p:nvPr/>
        </p:nvSpPr>
        <p:spPr>
          <a:xfrm>
            <a:off x="8779517" y="2368197"/>
            <a:ext cx="452222" cy="730843"/>
          </a:xfrm>
          <a:custGeom>
            <a:avLst/>
            <a:gdLst>
              <a:gd name="connsiteX0" fmla="*/ 102440 w 269050"/>
              <a:gd name="connsiteY0" fmla="*/ 434816 h 434816"/>
              <a:gd name="connsiteX1" fmla="*/ 55005 w 269050"/>
              <a:gd name="connsiteY1" fmla="*/ 428149 h 434816"/>
              <a:gd name="connsiteX2" fmla="*/ 23477 w 269050"/>
              <a:gd name="connsiteY2" fmla="*/ 409861 h 434816"/>
              <a:gd name="connsiteX3" fmla="*/ 6142 w 269050"/>
              <a:gd name="connsiteY3" fmla="*/ 380429 h 434816"/>
              <a:gd name="connsiteX4" fmla="*/ 46 w 269050"/>
              <a:gd name="connsiteY4" fmla="*/ 342424 h 434816"/>
              <a:gd name="connsiteX5" fmla="*/ 3379 w 269050"/>
              <a:gd name="connsiteY5" fmla="*/ 296418 h 434816"/>
              <a:gd name="connsiteX6" fmla="*/ 5570 w 269050"/>
              <a:gd name="connsiteY6" fmla="*/ 281559 h 434816"/>
              <a:gd name="connsiteX7" fmla="*/ 101106 w 269050"/>
              <a:gd name="connsiteY7" fmla="*/ 281559 h 434816"/>
              <a:gd name="connsiteX8" fmla="*/ 98725 w 269050"/>
              <a:gd name="connsiteY8" fmla="*/ 297942 h 434816"/>
              <a:gd name="connsiteX9" fmla="*/ 97677 w 269050"/>
              <a:gd name="connsiteY9" fmla="*/ 342233 h 434816"/>
              <a:gd name="connsiteX10" fmla="*/ 115774 w 269050"/>
              <a:gd name="connsiteY10" fmla="*/ 354235 h 434816"/>
              <a:gd name="connsiteX11" fmla="*/ 135301 w 269050"/>
              <a:gd name="connsiteY11" fmla="*/ 343281 h 434816"/>
              <a:gd name="connsiteX12" fmla="*/ 145492 w 269050"/>
              <a:gd name="connsiteY12" fmla="*/ 304800 h 434816"/>
              <a:gd name="connsiteX13" fmla="*/ 144064 w 269050"/>
              <a:gd name="connsiteY13" fmla="*/ 258318 h 434816"/>
              <a:gd name="connsiteX14" fmla="*/ 113107 w 269050"/>
              <a:gd name="connsiteY14" fmla="*/ 244412 h 434816"/>
              <a:gd name="connsiteX15" fmla="*/ 95391 w 269050"/>
              <a:gd name="connsiteY15" fmla="*/ 244412 h 434816"/>
              <a:gd name="connsiteX16" fmla="*/ 104249 w 269050"/>
              <a:gd name="connsiteY16" fmla="*/ 183737 h 434816"/>
              <a:gd name="connsiteX17" fmla="*/ 120156 w 269050"/>
              <a:gd name="connsiteY17" fmla="*/ 183737 h 434816"/>
              <a:gd name="connsiteX18" fmla="*/ 156446 w 269050"/>
              <a:gd name="connsiteY18" fmla="*/ 169736 h 434816"/>
              <a:gd name="connsiteX19" fmla="*/ 172067 w 269050"/>
              <a:gd name="connsiteY19" fmla="*/ 122587 h 434816"/>
              <a:gd name="connsiteX20" fmla="*/ 171496 w 269050"/>
              <a:gd name="connsiteY20" fmla="*/ 87344 h 434816"/>
              <a:gd name="connsiteX21" fmla="*/ 153589 w 269050"/>
              <a:gd name="connsiteY21" fmla="*/ 76105 h 434816"/>
              <a:gd name="connsiteX22" fmla="*/ 134062 w 269050"/>
              <a:gd name="connsiteY22" fmla="*/ 87821 h 434816"/>
              <a:gd name="connsiteX23" fmla="*/ 124252 w 269050"/>
              <a:gd name="connsiteY23" fmla="*/ 122777 h 434816"/>
              <a:gd name="connsiteX24" fmla="*/ 120537 w 269050"/>
              <a:gd name="connsiteY24" fmla="*/ 148590 h 434816"/>
              <a:gd name="connsiteX25" fmla="*/ 25001 w 269050"/>
              <a:gd name="connsiteY25" fmla="*/ 148590 h 434816"/>
              <a:gd name="connsiteX26" fmla="*/ 29192 w 269050"/>
              <a:gd name="connsiteY26" fmla="*/ 120015 h 434816"/>
              <a:gd name="connsiteX27" fmla="*/ 73483 w 269050"/>
              <a:gd name="connsiteY27" fmla="*/ 31052 h 434816"/>
              <a:gd name="connsiteX28" fmla="*/ 164447 w 269050"/>
              <a:gd name="connsiteY28" fmla="*/ 0 h 434816"/>
              <a:gd name="connsiteX29" fmla="*/ 248077 w 269050"/>
              <a:gd name="connsiteY29" fmla="*/ 29337 h 434816"/>
              <a:gd name="connsiteX30" fmla="*/ 267127 w 269050"/>
              <a:gd name="connsiteY30" fmla="*/ 115253 h 434816"/>
              <a:gd name="connsiteX31" fmla="*/ 244076 w 269050"/>
              <a:gd name="connsiteY31" fmla="*/ 176498 h 434816"/>
              <a:gd name="connsiteX32" fmla="*/ 204928 w 269050"/>
              <a:gd name="connsiteY32" fmla="*/ 207455 h 434816"/>
              <a:gd name="connsiteX33" fmla="*/ 222264 w 269050"/>
              <a:gd name="connsiteY33" fmla="*/ 218313 h 434816"/>
              <a:gd name="connsiteX34" fmla="*/ 235027 w 269050"/>
              <a:gd name="connsiteY34" fmla="*/ 235649 h 434816"/>
              <a:gd name="connsiteX35" fmla="*/ 241790 w 269050"/>
              <a:gd name="connsiteY35" fmla="*/ 263081 h 434816"/>
              <a:gd name="connsiteX36" fmla="*/ 239980 w 269050"/>
              <a:gd name="connsiteY36" fmla="*/ 301752 h 434816"/>
              <a:gd name="connsiteX37" fmla="*/ 225693 w 269050"/>
              <a:gd name="connsiteY37" fmla="*/ 355283 h 434816"/>
              <a:gd name="connsiteX38" fmla="*/ 199499 w 269050"/>
              <a:gd name="connsiteY38" fmla="*/ 397193 h 434816"/>
              <a:gd name="connsiteX39" fmla="*/ 158637 w 269050"/>
              <a:gd name="connsiteY39" fmla="*/ 425101 h 434816"/>
              <a:gd name="connsiteX40" fmla="*/ 102440 w 269050"/>
              <a:gd name="connsiteY40" fmla="*/ 434816 h 43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9050" h="434816">
                <a:moveTo>
                  <a:pt x="102440" y="434816"/>
                </a:moveTo>
                <a:cubicBezTo>
                  <a:pt x="84056" y="434816"/>
                  <a:pt x="68245" y="432625"/>
                  <a:pt x="55005" y="428149"/>
                </a:cubicBezTo>
                <a:cubicBezTo>
                  <a:pt x="41765" y="423672"/>
                  <a:pt x="31192" y="417576"/>
                  <a:pt x="23477" y="409861"/>
                </a:cubicBezTo>
                <a:cubicBezTo>
                  <a:pt x="15667" y="402146"/>
                  <a:pt x="9952" y="392335"/>
                  <a:pt x="6142" y="380429"/>
                </a:cubicBezTo>
                <a:cubicBezTo>
                  <a:pt x="2427" y="368522"/>
                  <a:pt x="332" y="355854"/>
                  <a:pt x="46" y="342424"/>
                </a:cubicBezTo>
                <a:cubicBezTo>
                  <a:pt x="-240" y="328994"/>
                  <a:pt x="808" y="313658"/>
                  <a:pt x="3379" y="296418"/>
                </a:cubicBezTo>
                <a:lnTo>
                  <a:pt x="5570" y="281559"/>
                </a:lnTo>
                <a:lnTo>
                  <a:pt x="101106" y="281559"/>
                </a:lnTo>
                <a:lnTo>
                  <a:pt x="98725" y="297942"/>
                </a:lnTo>
                <a:cubicBezTo>
                  <a:pt x="95582" y="319469"/>
                  <a:pt x="95200" y="334328"/>
                  <a:pt x="97677" y="342233"/>
                </a:cubicBezTo>
                <a:cubicBezTo>
                  <a:pt x="100153" y="350234"/>
                  <a:pt x="106154" y="354235"/>
                  <a:pt x="115774" y="354235"/>
                </a:cubicBezTo>
                <a:cubicBezTo>
                  <a:pt x="124728" y="354235"/>
                  <a:pt x="131205" y="350615"/>
                  <a:pt x="135301" y="343281"/>
                </a:cubicBezTo>
                <a:cubicBezTo>
                  <a:pt x="139396" y="335947"/>
                  <a:pt x="142825" y="323088"/>
                  <a:pt x="145492" y="304800"/>
                </a:cubicBezTo>
                <a:cubicBezTo>
                  <a:pt x="148636" y="282893"/>
                  <a:pt x="148159" y="267367"/>
                  <a:pt x="144064" y="258318"/>
                </a:cubicBezTo>
                <a:cubicBezTo>
                  <a:pt x="139873" y="249174"/>
                  <a:pt x="129586" y="244602"/>
                  <a:pt x="113107" y="244412"/>
                </a:cubicBezTo>
                <a:lnTo>
                  <a:pt x="95391" y="244412"/>
                </a:lnTo>
                <a:lnTo>
                  <a:pt x="104249" y="183737"/>
                </a:lnTo>
                <a:lnTo>
                  <a:pt x="120156" y="183737"/>
                </a:lnTo>
                <a:cubicBezTo>
                  <a:pt x="137206" y="183737"/>
                  <a:pt x="149302" y="179070"/>
                  <a:pt x="156446" y="169736"/>
                </a:cubicBezTo>
                <a:cubicBezTo>
                  <a:pt x="163590" y="160401"/>
                  <a:pt x="168828" y="144685"/>
                  <a:pt x="172067" y="122587"/>
                </a:cubicBezTo>
                <a:cubicBezTo>
                  <a:pt x="174353" y="106585"/>
                  <a:pt x="174258" y="94869"/>
                  <a:pt x="171496" y="87344"/>
                </a:cubicBezTo>
                <a:cubicBezTo>
                  <a:pt x="168828" y="79820"/>
                  <a:pt x="162828" y="76105"/>
                  <a:pt x="153589" y="76105"/>
                </a:cubicBezTo>
                <a:cubicBezTo>
                  <a:pt x="144826" y="76105"/>
                  <a:pt x="138349" y="80010"/>
                  <a:pt x="134062" y="87821"/>
                </a:cubicBezTo>
                <a:cubicBezTo>
                  <a:pt x="129776" y="95631"/>
                  <a:pt x="126538" y="107347"/>
                  <a:pt x="124252" y="122777"/>
                </a:cubicBezTo>
                <a:lnTo>
                  <a:pt x="120537" y="148590"/>
                </a:lnTo>
                <a:lnTo>
                  <a:pt x="25001" y="148590"/>
                </a:lnTo>
                <a:lnTo>
                  <a:pt x="29192" y="120015"/>
                </a:lnTo>
                <a:cubicBezTo>
                  <a:pt x="34812" y="81439"/>
                  <a:pt x="49576" y="51816"/>
                  <a:pt x="73483" y="31052"/>
                </a:cubicBezTo>
                <a:cubicBezTo>
                  <a:pt x="97391" y="10287"/>
                  <a:pt x="127681" y="0"/>
                  <a:pt x="164447" y="0"/>
                </a:cubicBezTo>
                <a:cubicBezTo>
                  <a:pt x="201976" y="0"/>
                  <a:pt x="229884" y="9811"/>
                  <a:pt x="248077" y="29337"/>
                </a:cubicBezTo>
                <a:cubicBezTo>
                  <a:pt x="266269" y="48863"/>
                  <a:pt x="272651" y="77534"/>
                  <a:pt x="267127" y="115253"/>
                </a:cubicBezTo>
                <a:cubicBezTo>
                  <a:pt x="263698" y="138970"/>
                  <a:pt x="255982" y="159449"/>
                  <a:pt x="244076" y="176498"/>
                </a:cubicBezTo>
                <a:cubicBezTo>
                  <a:pt x="232170" y="193643"/>
                  <a:pt x="219121" y="203930"/>
                  <a:pt x="204928" y="207455"/>
                </a:cubicBezTo>
                <a:cubicBezTo>
                  <a:pt x="211596" y="210312"/>
                  <a:pt x="217406" y="213931"/>
                  <a:pt x="222264" y="218313"/>
                </a:cubicBezTo>
                <a:cubicBezTo>
                  <a:pt x="227217" y="222694"/>
                  <a:pt x="231408" y="228505"/>
                  <a:pt x="235027" y="235649"/>
                </a:cubicBezTo>
                <a:cubicBezTo>
                  <a:pt x="238647" y="242792"/>
                  <a:pt x="240838" y="251936"/>
                  <a:pt x="241790" y="263081"/>
                </a:cubicBezTo>
                <a:cubicBezTo>
                  <a:pt x="242743" y="274225"/>
                  <a:pt x="242076" y="287084"/>
                  <a:pt x="239980" y="301752"/>
                </a:cubicBezTo>
                <a:cubicBezTo>
                  <a:pt x="237123" y="321659"/>
                  <a:pt x="232360" y="339471"/>
                  <a:pt x="225693" y="355283"/>
                </a:cubicBezTo>
                <a:cubicBezTo>
                  <a:pt x="219121" y="371094"/>
                  <a:pt x="210358" y="385096"/>
                  <a:pt x="199499" y="397193"/>
                </a:cubicBezTo>
                <a:cubicBezTo>
                  <a:pt x="188641" y="409289"/>
                  <a:pt x="175020" y="418624"/>
                  <a:pt x="158637" y="425101"/>
                </a:cubicBezTo>
                <a:cubicBezTo>
                  <a:pt x="142159" y="431483"/>
                  <a:pt x="123490" y="434816"/>
                  <a:pt x="102440" y="434816"/>
                </a:cubicBezTo>
                <a:close/>
              </a:path>
            </a:pathLst>
          </a:custGeom>
          <a:solidFill>
            <a:srgbClr val="69A2E8"/>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88BAB3-8BAE-A22D-40EB-2C4C9E9460EF}"/>
              </a:ext>
            </a:extLst>
          </p:cNvPr>
          <p:cNvSpPr/>
          <p:nvPr/>
        </p:nvSpPr>
        <p:spPr>
          <a:xfrm>
            <a:off x="10966521" y="2445844"/>
            <a:ext cx="575388" cy="575388"/>
          </a:xfrm>
          <a:custGeom>
            <a:avLst/>
            <a:gdLst>
              <a:gd name="connsiteX0" fmla="*/ 342328 w 342328"/>
              <a:gd name="connsiteY0" fmla="*/ 171164 h 342328"/>
              <a:gd name="connsiteX1" fmla="*/ 171164 w 342328"/>
              <a:gd name="connsiteY1" fmla="*/ 342329 h 342328"/>
              <a:gd name="connsiteX2" fmla="*/ 0 w 342328"/>
              <a:gd name="connsiteY2" fmla="*/ 171164 h 342328"/>
              <a:gd name="connsiteX3" fmla="*/ 171164 w 342328"/>
              <a:gd name="connsiteY3" fmla="*/ 0 h 342328"/>
              <a:gd name="connsiteX4" fmla="*/ 342328 w 342328"/>
              <a:gd name="connsiteY4" fmla="*/ 171164 h 34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28" h="342328">
                <a:moveTo>
                  <a:pt x="342328" y="171164"/>
                </a:moveTo>
                <a:cubicBezTo>
                  <a:pt x="342328" y="265696"/>
                  <a:pt x="265695" y="342329"/>
                  <a:pt x="171164" y="342329"/>
                </a:cubicBezTo>
                <a:cubicBezTo>
                  <a:pt x="76633" y="342329"/>
                  <a:pt x="0" y="265696"/>
                  <a:pt x="0" y="171164"/>
                </a:cubicBezTo>
                <a:cubicBezTo>
                  <a:pt x="0" y="76633"/>
                  <a:pt x="76634" y="0"/>
                  <a:pt x="171164" y="0"/>
                </a:cubicBezTo>
                <a:cubicBezTo>
                  <a:pt x="265696" y="0"/>
                  <a:pt x="342328" y="76633"/>
                  <a:pt x="342328" y="171164"/>
                </a:cubicBezTo>
                <a:close/>
              </a:path>
            </a:pathLst>
          </a:custGeom>
          <a:solidFill>
            <a:srgbClr val="FFFFFF"/>
          </a:solidFill>
          <a:ln w="9525" cap="flat">
            <a:noFill/>
            <a:prstDash val="solid"/>
            <a:miter/>
          </a:ln>
        </p:spPr>
        <p:txBody>
          <a:bodyPr rtlCol="0" anchor="ctr"/>
          <a:lstStyle/>
          <a:p>
            <a:endParaRPr lang="en-US"/>
          </a:p>
        </p:txBody>
      </p:sp>
      <p:sp>
        <p:nvSpPr>
          <p:cNvPr id="9" name="TextBox 8">
            <a:extLst>
              <a:ext uri="{FF2B5EF4-FFF2-40B4-BE49-F238E27FC236}">
                <a16:creationId xmlns:a16="http://schemas.microsoft.com/office/drawing/2014/main" id="{B6E4BE0C-6161-A336-D223-EF3ABDEE68E6}"/>
              </a:ext>
            </a:extLst>
          </p:cNvPr>
          <p:cNvSpPr txBox="1"/>
          <p:nvPr/>
        </p:nvSpPr>
        <p:spPr>
          <a:xfrm>
            <a:off x="8592077" y="3655183"/>
            <a:ext cx="3218924" cy="954107"/>
          </a:xfrm>
          <a:prstGeom prst="rect">
            <a:avLst/>
          </a:prstGeom>
          <a:noFill/>
        </p:spPr>
        <p:txBody>
          <a:bodyPr wrap="square" rtlCol="0">
            <a:spAutoFit/>
          </a:bodyPr>
          <a:lstStyle/>
          <a:p>
            <a:pPr algn="ctr"/>
            <a:r>
              <a:rPr lang="en-US" sz="1400" dirty="0"/>
              <a:t>Comprehensive training in elderly care, emergency response, and specialized care such as dementia support.</a:t>
            </a:r>
          </a:p>
        </p:txBody>
      </p:sp>
      <p:grpSp>
        <p:nvGrpSpPr>
          <p:cNvPr id="27" name="Group 26">
            <a:extLst>
              <a:ext uri="{FF2B5EF4-FFF2-40B4-BE49-F238E27FC236}">
                <a16:creationId xmlns:a16="http://schemas.microsoft.com/office/drawing/2014/main" id="{25ED8370-5CDF-C7E8-8966-33F9DEB7B5B4}"/>
              </a:ext>
            </a:extLst>
          </p:cNvPr>
          <p:cNvGrpSpPr/>
          <p:nvPr/>
        </p:nvGrpSpPr>
        <p:grpSpPr>
          <a:xfrm>
            <a:off x="-1063180" y="-772768"/>
            <a:ext cx="3071959" cy="1567678"/>
            <a:chOff x="-1063180" y="-772768"/>
            <a:chExt cx="3071959" cy="1567678"/>
          </a:xfrm>
        </p:grpSpPr>
        <p:sp>
          <p:nvSpPr>
            <p:cNvPr id="28" name="Google Shape;39;p4">
              <a:extLst>
                <a:ext uri="{FF2B5EF4-FFF2-40B4-BE49-F238E27FC236}">
                  <a16:creationId xmlns:a16="http://schemas.microsoft.com/office/drawing/2014/main" id="{43F44FAB-1243-3FA8-DC93-6F718B6510E4}"/>
                </a:ext>
              </a:extLst>
            </p:cNvPr>
            <p:cNvSpPr/>
            <p:nvPr/>
          </p:nvSpPr>
          <p:spPr>
            <a:xfrm rot="2930782">
              <a:off x="61258" y="-589564"/>
              <a:ext cx="383791" cy="2385157"/>
            </a:xfrm>
            <a:prstGeom prst="triangle">
              <a:avLst>
                <a:gd name="adj" fmla="val 50000"/>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sp>
          <p:nvSpPr>
            <p:cNvPr id="29" name="Google Shape;40;p4">
              <a:extLst>
                <a:ext uri="{FF2B5EF4-FFF2-40B4-BE49-F238E27FC236}">
                  <a16:creationId xmlns:a16="http://schemas.microsoft.com/office/drawing/2014/main" id="{D30BC0B9-D8C1-9C68-98BC-5F6BF6731A15}"/>
                </a:ext>
              </a:extLst>
            </p:cNvPr>
            <p:cNvSpPr/>
            <p:nvPr/>
          </p:nvSpPr>
          <p:spPr>
            <a:xfrm rot="13716963">
              <a:off x="489692" y="-1458399"/>
              <a:ext cx="383791" cy="2654383"/>
            </a:xfrm>
            <a:prstGeom prst="triangle">
              <a:avLst>
                <a:gd name="adj" fmla="val 50000"/>
              </a:avLst>
            </a:prstGeom>
            <a:solidFill>
              <a:srgbClr val="8FC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sp>
          <p:nvSpPr>
            <p:cNvPr id="30" name="Google Shape;41;p4">
              <a:extLst>
                <a:ext uri="{FF2B5EF4-FFF2-40B4-BE49-F238E27FC236}">
                  <a16:creationId xmlns:a16="http://schemas.microsoft.com/office/drawing/2014/main" id="{618377F3-55D5-4C36-3CA7-EF5202DE69A5}"/>
                </a:ext>
              </a:extLst>
            </p:cNvPr>
            <p:cNvSpPr/>
            <p:nvPr/>
          </p:nvSpPr>
          <p:spPr>
            <a:xfrm rot="3697583">
              <a:off x="-378795" y="-1457153"/>
              <a:ext cx="1016387" cy="2385157"/>
            </a:xfrm>
            <a:prstGeom prst="triangle">
              <a:avLst>
                <a:gd name="adj" fmla="val 50000"/>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grpSp>
      <p:sp>
        <p:nvSpPr>
          <p:cNvPr id="31" name="TextBox 30">
            <a:extLst>
              <a:ext uri="{FF2B5EF4-FFF2-40B4-BE49-F238E27FC236}">
                <a16:creationId xmlns:a16="http://schemas.microsoft.com/office/drawing/2014/main" id="{D70B4EC6-E3FA-2934-640F-612C23A03B62}"/>
              </a:ext>
            </a:extLst>
          </p:cNvPr>
          <p:cNvSpPr txBox="1"/>
          <p:nvPr/>
        </p:nvSpPr>
        <p:spPr>
          <a:xfrm>
            <a:off x="3412484" y="576611"/>
            <a:ext cx="5367034" cy="954107"/>
          </a:xfrm>
          <a:prstGeom prst="rect">
            <a:avLst/>
          </a:prstGeom>
          <a:noFill/>
        </p:spPr>
        <p:txBody>
          <a:bodyPr wrap="square">
            <a:spAutoFit/>
          </a:bodyPr>
          <a:lstStyle/>
          <a:p>
            <a:pPr algn="ctr"/>
            <a:r>
              <a:rPr lang="en-US" sz="2800" b="1" dirty="0"/>
              <a:t>Training And Qualifications Of Our Caregivers</a:t>
            </a:r>
          </a:p>
        </p:txBody>
      </p:sp>
      <p:cxnSp>
        <p:nvCxnSpPr>
          <p:cNvPr id="32" name="Straight Connector 31">
            <a:extLst>
              <a:ext uri="{FF2B5EF4-FFF2-40B4-BE49-F238E27FC236}">
                <a16:creationId xmlns:a16="http://schemas.microsoft.com/office/drawing/2014/main" id="{E0B73D39-DD4F-368D-54F0-26366DC54ADC}"/>
              </a:ext>
            </a:extLst>
          </p:cNvPr>
          <p:cNvCxnSpPr>
            <a:cxnSpLocks/>
          </p:cNvCxnSpPr>
          <p:nvPr/>
        </p:nvCxnSpPr>
        <p:spPr>
          <a:xfrm>
            <a:off x="4436140" y="1627120"/>
            <a:ext cx="3319722" cy="0"/>
          </a:xfrm>
          <a:prstGeom prst="line">
            <a:avLst/>
          </a:prstGeom>
          <a:ln w="28575">
            <a:solidFill>
              <a:srgbClr val="69A2E8"/>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AA9BCE02-F6B2-BD36-D75F-EA119467D78E}"/>
              </a:ext>
            </a:extLst>
          </p:cNvPr>
          <p:cNvGrpSpPr/>
          <p:nvPr/>
        </p:nvGrpSpPr>
        <p:grpSpPr>
          <a:xfrm>
            <a:off x="11810999" y="6477000"/>
            <a:ext cx="504825" cy="419209"/>
            <a:chOff x="11810999" y="6477000"/>
            <a:chExt cx="504825" cy="419209"/>
          </a:xfrm>
        </p:grpSpPr>
        <p:sp>
          <p:nvSpPr>
            <p:cNvPr id="36" name="Rectangle 35">
              <a:extLst>
                <a:ext uri="{FF2B5EF4-FFF2-40B4-BE49-F238E27FC236}">
                  <a16:creationId xmlns:a16="http://schemas.microsoft.com/office/drawing/2014/main" id="{1FFFFAA8-7054-BDC0-0F1C-B3FAEDA28EA1}"/>
                </a:ext>
              </a:extLst>
            </p:cNvPr>
            <p:cNvSpPr/>
            <p:nvPr/>
          </p:nvSpPr>
          <p:spPr>
            <a:xfrm>
              <a:off x="11810999" y="6477000"/>
              <a:ext cx="504825" cy="419209"/>
            </a:xfrm>
            <a:prstGeom prst="rect">
              <a:avLst/>
            </a:prstGeom>
            <a:noFill/>
            <a:ln>
              <a:solidFill>
                <a:srgbClr val="69A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7CDE4060-BB93-62C0-343E-C27C357443F5}"/>
                </a:ext>
              </a:extLst>
            </p:cNvPr>
            <p:cNvGrpSpPr/>
            <p:nvPr/>
          </p:nvGrpSpPr>
          <p:grpSpPr>
            <a:xfrm>
              <a:off x="11810999" y="6477005"/>
              <a:ext cx="307181" cy="203091"/>
              <a:chOff x="11811000" y="6477005"/>
              <a:chExt cx="222250" cy="203091"/>
            </a:xfrm>
            <a:solidFill>
              <a:srgbClr val="8FCF11"/>
            </a:solidFill>
          </p:grpSpPr>
          <p:sp>
            <p:nvSpPr>
              <p:cNvPr id="38" name="Rectangle 37">
                <a:extLst>
                  <a:ext uri="{FF2B5EF4-FFF2-40B4-BE49-F238E27FC236}">
                    <a16:creationId xmlns:a16="http://schemas.microsoft.com/office/drawing/2014/main" id="{A7527857-AC32-BB8B-7887-142326B34FE4}"/>
                  </a:ext>
                </a:extLst>
              </p:cNvPr>
              <p:cNvSpPr/>
              <p:nvPr/>
            </p:nvSpPr>
            <p:spPr>
              <a:xfrm>
                <a:off x="11811000" y="6477005"/>
                <a:ext cx="222250" cy="2030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47F06B21-1F8F-089A-4583-DA9B70633DAB}"/>
                  </a:ext>
                </a:extLst>
              </p:cNvPr>
              <p:cNvSpPr txBox="1"/>
              <p:nvPr/>
            </p:nvSpPr>
            <p:spPr>
              <a:xfrm>
                <a:off x="11811000" y="6478523"/>
                <a:ext cx="222250" cy="200055"/>
              </a:xfrm>
              <a:prstGeom prst="rect">
                <a:avLst/>
              </a:prstGeom>
              <a:grpFill/>
            </p:spPr>
            <p:txBody>
              <a:bodyPr wrap="square" rtlCol="0">
                <a:spAutoFit/>
              </a:bodyPr>
              <a:lstStyle/>
              <a:p>
                <a:pPr algn="ctr"/>
                <a:fld id="{22118994-1E77-481E-A1A3-6C82BDDA1C84}" type="slidenum">
                  <a:rPr lang="en-PK" sz="700" b="1" smtClean="0">
                    <a:solidFill>
                      <a:schemeClr val="bg1"/>
                    </a:solidFill>
                    <a:latin typeface="Poppins" panose="00000500000000000000" pitchFamily="2" charset="0"/>
                    <a:cs typeface="Poppins" panose="00000500000000000000" pitchFamily="2" charset="0"/>
                  </a:rPr>
                  <a:pPr algn="ctr"/>
                  <a:t>14</a:t>
                </a:fld>
                <a:endParaRPr lang="en-PK" sz="700" b="1" dirty="0">
                  <a:solidFill>
                    <a:schemeClr val="bg1"/>
                  </a:solidFill>
                  <a:latin typeface="Poppins" panose="00000500000000000000" pitchFamily="2" charset="0"/>
                  <a:cs typeface="Poppins" panose="00000500000000000000" pitchFamily="2" charset="0"/>
                </a:endParaRPr>
              </a:p>
            </p:txBody>
          </p:sp>
        </p:grpSp>
      </p:grpSp>
    </p:spTree>
    <p:extLst>
      <p:ext uri="{BB962C8B-B14F-4D97-AF65-F5344CB8AC3E}">
        <p14:creationId xmlns:p14="http://schemas.microsoft.com/office/powerpoint/2010/main" val="556745447"/>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Placeholder 65">
            <a:extLst>
              <a:ext uri="{FF2B5EF4-FFF2-40B4-BE49-F238E27FC236}">
                <a16:creationId xmlns:a16="http://schemas.microsoft.com/office/drawing/2014/main" id="{A6CB7309-7A2C-8227-4715-398314571C80}"/>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5804" r="15184"/>
          <a:stretch/>
        </p:blipFill>
        <p:spPr>
          <a:xfrm>
            <a:off x="0" y="0"/>
            <a:ext cx="8128000" cy="6858000"/>
          </a:xfrm>
        </p:spPr>
      </p:pic>
      <p:sp>
        <p:nvSpPr>
          <p:cNvPr id="3" name="Rectangle 2">
            <a:extLst>
              <a:ext uri="{FF2B5EF4-FFF2-40B4-BE49-F238E27FC236}">
                <a16:creationId xmlns:a16="http://schemas.microsoft.com/office/drawing/2014/main" id="{B532D88B-C83C-C512-C839-098D2834A951}"/>
              </a:ext>
            </a:extLst>
          </p:cNvPr>
          <p:cNvSpPr/>
          <p:nvPr/>
        </p:nvSpPr>
        <p:spPr>
          <a:xfrm>
            <a:off x="0" y="4406900"/>
            <a:ext cx="8128000" cy="2451100"/>
          </a:xfrm>
          <a:prstGeom prst="rect">
            <a:avLst/>
          </a:prstGeom>
          <a:solidFill>
            <a:schemeClr val="bg1"/>
          </a:solidFill>
          <a:ln w="15875">
            <a:gradFill flip="none" rotWithShape="1">
              <a:gsLst>
                <a:gs pos="0">
                  <a:schemeClr val="bg1">
                    <a:alpha val="60000"/>
                  </a:schemeClr>
                </a:gs>
                <a:gs pos="50000">
                  <a:schemeClr val="bg1">
                    <a:alpha val="0"/>
                  </a:schemeClr>
                </a:gs>
                <a:gs pos="100000">
                  <a:schemeClr val="bg1">
                    <a:alpha val="60000"/>
                  </a:schemeClr>
                </a:gs>
              </a:gsLst>
              <a:lin ang="18900000" scaled="1"/>
              <a:tileRect/>
            </a:gradFill>
          </a:ln>
          <a:effectLst>
            <a:outerShdw blurRad="444500" dist="38100" dir="5400000" algn="t"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srgbClr val="FFFFFF"/>
              </a:solidFill>
              <a:effectLst/>
              <a:uLnTx/>
              <a:uFillTx/>
              <a:latin typeface="Plus Jakarta Sans"/>
              <a:ea typeface="+mn-ea"/>
              <a:cs typeface="+mn-cs"/>
            </a:endParaRPr>
          </a:p>
        </p:txBody>
      </p:sp>
      <p:sp>
        <p:nvSpPr>
          <p:cNvPr id="34" name="Graphic 4">
            <a:extLst>
              <a:ext uri="{FF2B5EF4-FFF2-40B4-BE49-F238E27FC236}">
                <a16:creationId xmlns:a16="http://schemas.microsoft.com/office/drawing/2014/main" id="{61FB4D45-48FC-CF13-0D31-F5F91C1A0E02}"/>
              </a:ext>
            </a:extLst>
          </p:cNvPr>
          <p:cNvSpPr/>
          <p:nvPr/>
        </p:nvSpPr>
        <p:spPr>
          <a:xfrm>
            <a:off x="7296345" y="657224"/>
            <a:ext cx="4514655" cy="5201801"/>
          </a:xfrm>
          <a:prstGeom prst="roundRect">
            <a:avLst>
              <a:gd name="adj" fmla="val 3043"/>
            </a:avLst>
          </a:prstGeom>
          <a:solidFill>
            <a:srgbClr val="69A2E8"/>
          </a:solidFill>
          <a:ln w="12805" cap="flat">
            <a:noFill/>
            <a:prstDash val="solid"/>
            <a:miter/>
          </a:ln>
          <a:effectLst>
            <a:outerShdw blurRad="927100" dist="444500" dir="5400000" sx="90000" sy="90000" algn="ctr" rotWithShape="0">
              <a:srgbClr val="93A4CB">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Plus Jakarta Sans"/>
              <a:ea typeface="+mn-ea"/>
              <a:cs typeface="+mn-cs"/>
            </a:endParaRPr>
          </a:p>
        </p:txBody>
      </p:sp>
      <p:grpSp>
        <p:nvGrpSpPr>
          <p:cNvPr id="4" name="Group 3">
            <a:extLst>
              <a:ext uri="{FF2B5EF4-FFF2-40B4-BE49-F238E27FC236}">
                <a16:creationId xmlns:a16="http://schemas.microsoft.com/office/drawing/2014/main" id="{78839259-7582-EEE0-D613-1DB823E929B4}"/>
              </a:ext>
            </a:extLst>
          </p:cNvPr>
          <p:cNvGrpSpPr/>
          <p:nvPr/>
        </p:nvGrpSpPr>
        <p:grpSpPr>
          <a:xfrm>
            <a:off x="7490794" y="1038402"/>
            <a:ext cx="4079763" cy="1169551"/>
            <a:chOff x="7513791" y="1692356"/>
            <a:chExt cx="4079763" cy="1169551"/>
          </a:xfrm>
        </p:grpSpPr>
        <p:sp>
          <p:nvSpPr>
            <p:cNvPr id="53" name="TextBox 52">
              <a:extLst>
                <a:ext uri="{FF2B5EF4-FFF2-40B4-BE49-F238E27FC236}">
                  <a16:creationId xmlns:a16="http://schemas.microsoft.com/office/drawing/2014/main" id="{B5A945E6-1B70-EC6B-F34B-8C5B35375574}"/>
                </a:ext>
              </a:extLst>
            </p:cNvPr>
            <p:cNvSpPr txBox="1"/>
            <p:nvPr/>
          </p:nvSpPr>
          <p:spPr>
            <a:xfrm>
              <a:off x="8194633" y="1692356"/>
              <a:ext cx="3398921" cy="1169551"/>
            </a:xfrm>
            <a:prstGeom prst="rect">
              <a:avLst/>
            </a:prstGeom>
            <a:noFill/>
          </p:spPr>
          <p:txBody>
            <a:bodyPr wrap="square">
              <a:spAutoFit/>
            </a:bodyPr>
            <a:lstStyle/>
            <a:p>
              <a:r>
                <a:rPr lang="en-US" sz="1400" dirty="0">
                  <a:solidFill>
                    <a:schemeClr val="bg1"/>
                  </a:solidFill>
                </a:rPr>
                <a:t>Immediate Assessment: Upon admission, we start by assessing the patient's current and future healthcare needs to determine the type of medical oversight required.</a:t>
              </a:r>
            </a:p>
          </p:txBody>
        </p:sp>
        <p:grpSp>
          <p:nvGrpSpPr>
            <p:cNvPr id="9" name="Group 8">
              <a:extLst>
                <a:ext uri="{FF2B5EF4-FFF2-40B4-BE49-F238E27FC236}">
                  <a16:creationId xmlns:a16="http://schemas.microsoft.com/office/drawing/2014/main" id="{A9E08793-8104-33BB-BCD4-948D04B068A3}"/>
                </a:ext>
              </a:extLst>
            </p:cNvPr>
            <p:cNvGrpSpPr/>
            <p:nvPr/>
          </p:nvGrpSpPr>
          <p:grpSpPr>
            <a:xfrm>
              <a:off x="7513791" y="2029229"/>
              <a:ext cx="495805" cy="495805"/>
              <a:chOff x="7499559" y="2136951"/>
              <a:chExt cx="495805" cy="495805"/>
            </a:xfrm>
          </p:grpSpPr>
          <p:sp>
            <p:nvSpPr>
              <p:cNvPr id="21" name="Rectangle: Rounded Corners 20">
                <a:extLst>
                  <a:ext uri="{FF2B5EF4-FFF2-40B4-BE49-F238E27FC236}">
                    <a16:creationId xmlns:a16="http://schemas.microsoft.com/office/drawing/2014/main" id="{9C3E31C0-CF7D-91F8-6731-7306F1744BBF}"/>
                  </a:ext>
                </a:extLst>
              </p:cNvPr>
              <p:cNvSpPr/>
              <p:nvPr/>
            </p:nvSpPr>
            <p:spPr>
              <a:xfrm>
                <a:off x="7499559" y="2136951"/>
                <a:ext cx="495805" cy="495805"/>
              </a:xfrm>
              <a:prstGeom prst="roundRect">
                <a:avLst>
                  <a:gd name="adj" fmla="val 19996"/>
                </a:avLst>
              </a:prstGeom>
              <a:solidFill>
                <a:schemeClr val="bg1"/>
              </a:solidFill>
              <a:ln>
                <a:noFill/>
              </a:ln>
              <a:effectLst>
                <a:outerShdw blurRad="63500" sx="102000" sy="102000" algn="ctr" rotWithShape="0">
                  <a:schemeClr val="bg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Plus Jakarta Sans"/>
                  <a:ea typeface="+mn-ea"/>
                  <a:cs typeface="+mn-cs"/>
                </a:endParaRPr>
              </a:p>
            </p:txBody>
          </p:sp>
          <p:pic>
            <p:nvPicPr>
              <p:cNvPr id="67" name="Graphic 66">
                <a:extLst>
                  <a:ext uri="{FF2B5EF4-FFF2-40B4-BE49-F238E27FC236}">
                    <a16:creationId xmlns:a16="http://schemas.microsoft.com/office/drawing/2014/main" id="{3ECA2F58-2043-344F-1044-B93D0B5023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589423" y="2226815"/>
                <a:ext cx="316076" cy="316076"/>
              </a:xfrm>
              <a:prstGeom prst="rect">
                <a:avLst/>
              </a:prstGeom>
            </p:spPr>
          </p:pic>
        </p:grpSp>
      </p:grpSp>
      <p:grpSp>
        <p:nvGrpSpPr>
          <p:cNvPr id="8" name="Group 7">
            <a:extLst>
              <a:ext uri="{FF2B5EF4-FFF2-40B4-BE49-F238E27FC236}">
                <a16:creationId xmlns:a16="http://schemas.microsoft.com/office/drawing/2014/main" id="{6B643F9A-8C82-54C7-E58E-C59A1A367BA8}"/>
              </a:ext>
            </a:extLst>
          </p:cNvPr>
          <p:cNvGrpSpPr/>
          <p:nvPr/>
        </p:nvGrpSpPr>
        <p:grpSpPr>
          <a:xfrm>
            <a:off x="7490794" y="2457905"/>
            <a:ext cx="4211484" cy="1384995"/>
            <a:chOff x="7513791" y="3091481"/>
            <a:chExt cx="4211484" cy="1384995"/>
          </a:xfrm>
        </p:grpSpPr>
        <p:sp>
          <p:nvSpPr>
            <p:cNvPr id="57" name="TextBox 56">
              <a:extLst>
                <a:ext uri="{FF2B5EF4-FFF2-40B4-BE49-F238E27FC236}">
                  <a16:creationId xmlns:a16="http://schemas.microsoft.com/office/drawing/2014/main" id="{BC9D52F8-721A-0933-6B5D-5725CBDE7E3E}"/>
                </a:ext>
              </a:extLst>
            </p:cNvPr>
            <p:cNvSpPr txBox="1"/>
            <p:nvPr/>
          </p:nvSpPr>
          <p:spPr>
            <a:xfrm>
              <a:off x="8194633" y="3091481"/>
              <a:ext cx="3530642" cy="1384995"/>
            </a:xfrm>
            <a:prstGeom prst="rect">
              <a:avLst/>
            </a:prstGeom>
            <a:noFill/>
          </p:spPr>
          <p:txBody>
            <a:bodyPr wrap="square">
              <a:spAutoFit/>
            </a:bodyPr>
            <a:lstStyle/>
            <a:p>
              <a:r>
                <a:rPr lang="en-US" sz="1400" dirty="0">
                  <a:solidFill>
                    <a:schemeClr val="bg1"/>
                  </a:solidFill>
                </a:rPr>
                <a:t>Collaboration with Hospital Staff: Work closely with hospital discharge planners and social workers to identify appropriate PCP options that align with the patient’s medical needs and geographical location.</a:t>
              </a:r>
            </a:p>
          </p:txBody>
        </p:sp>
        <p:grpSp>
          <p:nvGrpSpPr>
            <p:cNvPr id="11" name="Group 10">
              <a:extLst>
                <a:ext uri="{FF2B5EF4-FFF2-40B4-BE49-F238E27FC236}">
                  <a16:creationId xmlns:a16="http://schemas.microsoft.com/office/drawing/2014/main" id="{C5B45745-6E75-D4C3-D508-DECE9E61F8E2}"/>
                </a:ext>
              </a:extLst>
            </p:cNvPr>
            <p:cNvGrpSpPr/>
            <p:nvPr/>
          </p:nvGrpSpPr>
          <p:grpSpPr>
            <a:xfrm>
              <a:off x="7513791" y="3536076"/>
              <a:ext cx="495805" cy="495805"/>
              <a:chOff x="7499559" y="3320633"/>
              <a:chExt cx="495805" cy="495805"/>
            </a:xfrm>
          </p:grpSpPr>
          <p:sp>
            <p:nvSpPr>
              <p:cNvPr id="56" name="Rectangle: Rounded Corners 55">
                <a:extLst>
                  <a:ext uri="{FF2B5EF4-FFF2-40B4-BE49-F238E27FC236}">
                    <a16:creationId xmlns:a16="http://schemas.microsoft.com/office/drawing/2014/main" id="{5734B8B4-22E5-F6B0-CEA0-70F892B581FE}"/>
                  </a:ext>
                </a:extLst>
              </p:cNvPr>
              <p:cNvSpPr/>
              <p:nvPr/>
            </p:nvSpPr>
            <p:spPr>
              <a:xfrm>
                <a:off x="7499559" y="3320633"/>
                <a:ext cx="495805" cy="495805"/>
              </a:xfrm>
              <a:prstGeom prst="roundRect">
                <a:avLst>
                  <a:gd name="adj" fmla="val 19996"/>
                </a:avLst>
              </a:prstGeom>
              <a:solidFill>
                <a:schemeClr val="bg1"/>
              </a:solidFill>
              <a:ln>
                <a:noFill/>
              </a:ln>
              <a:effectLst>
                <a:outerShdw blurRad="63500" sx="102000" sy="102000" algn="ctr" rotWithShape="0">
                  <a:schemeClr val="bg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Plus Jakarta Sans"/>
                  <a:ea typeface="+mn-ea"/>
                  <a:cs typeface="+mn-cs"/>
                </a:endParaRPr>
              </a:p>
            </p:txBody>
          </p:sp>
          <p:pic>
            <p:nvPicPr>
              <p:cNvPr id="5" name="Graphic 4">
                <a:extLst>
                  <a:ext uri="{FF2B5EF4-FFF2-40B4-BE49-F238E27FC236}">
                    <a16:creationId xmlns:a16="http://schemas.microsoft.com/office/drawing/2014/main" id="{CB8FA27E-D535-4256-87CF-85E32C22D1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561466" y="3382540"/>
                <a:ext cx="371991" cy="371991"/>
              </a:xfrm>
              <a:prstGeom prst="rect">
                <a:avLst/>
              </a:prstGeom>
            </p:spPr>
          </p:pic>
        </p:grpSp>
      </p:grpSp>
      <p:grpSp>
        <p:nvGrpSpPr>
          <p:cNvPr id="15" name="Group 14">
            <a:extLst>
              <a:ext uri="{FF2B5EF4-FFF2-40B4-BE49-F238E27FC236}">
                <a16:creationId xmlns:a16="http://schemas.microsoft.com/office/drawing/2014/main" id="{BF97A5C1-0F83-43ED-8C52-9B1E79225D46}"/>
              </a:ext>
            </a:extLst>
          </p:cNvPr>
          <p:cNvGrpSpPr/>
          <p:nvPr/>
        </p:nvGrpSpPr>
        <p:grpSpPr>
          <a:xfrm>
            <a:off x="7490794" y="4092852"/>
            <a:ext cx="3787566" cy="1384995"/>
            <a:chOff x="7513791" y="4059719"/>
            <a:chExt cx="3787566" cy="1384995"/>
          </a:xfrm>
        </p:grpSpPr>
        <p:sp>
          <p:nvSpPr>
            <p:cNvPr id="61" name="TextBox 60">
              <a:extLst>
                <a:ext uri="{FF2B5EF4-FFF2-40B4-BE49-F238E27FC236}">
                  <a16:creationId xmlns:a16="http://schemas.microsoft.com/office/drawing/2014/main" id="{27ACB5BB-B2C2-0B84-6301-12F2531A5EE8}"/>
                </a:ext>
              </a:extLst>
            </p:cNvPr>
            <p:cNvSpPr txBox="1"/>
            <p:nvPr/>
          </p:nvSpPr>
          <p:spPr>
            <a:xfrm>
              <a:off x="8194633" y="4059719"/>
              <a:ext cx="3106724" cy="1384995"/>
            </a:xfrm>
            <a:prstGeom prst="rect">
              <a:avLst/>
            </a:prstGeom>
            <a:noFill/>
          </p:spPr>
          <p:txBody>
            <a:bodyPr wrap="square">
              <a:spAutoFit/>
            </a:bodyPr>
            <a:lstStyle/>
            <a:p>
              <a:r>
                <a:rPr lang="en-US" sz="1400" dirty="0">
                  <a:solidFill>
                    <a:schemeClr val="bg1"/>
                  </a:solidFill>
                </a:rPr>
                <a:t>Patient Preferences: Consider patient preferences regarding gender, language, and specialization to ensure a comfortable and personalized physician-patient relationship.</a:t>
              </a:r>
            </a:p>
          </p:txBody>
        </p:sp>
        <p:grpSp>
          <p:nvGrpSpPr>
            <p:cNvPr id="13" name="Group 12">
              <a:extLst>
                <a:ext uri="{FF2B5EF4-FFF2-40B4-BE49-F238E27FC236}">
                  <a16:creationId xmlns:a16="http://schemas.microsoft.com/office/drawing/2014/main" id="{4C34A90B-3EE4-70C2-7824-FD72CE11287E}"/>
                </a:ext>
              </a:extLst>
            </p:cNvPr>
            <p:cNvGrpSpPr/>
            <p:nvPr/>
          </p:nvGrpSpPr>
          <p:grpSpPr>
            <a:xfrm>
              <a:off x="7513791" y="4504314"/>
              <a:ext cx="495805" cy="495805"/>
              <a:chOff x="7499559" y="4288871"/>
              <a:chExt cx="495805" cy="495805"/>
            </a:xfrm>
          </p:grpSpPr>
          <p:sp>
            <p:nvSpPr>
              <p:cNvPr id="60" name="Rectangle: Rounded Corners 59">
                <a:extLst>
                  <a:ext uri="{FF2B5EF4-FFF2-40B4-BE49-F238E27FC236}">
                    <a16:creationId xmlns:a16="http://schemas.microsoft.com/office/drawing/2014/main" id="{2367C1AF-3C30-8942-590D-2797749F7002}"/>
                  </a:ext>
                </a:extLst>
              </p:cNvPr>
              <p:cNvSpPr/>
              <p:nvPr/>
            </p:nvSpPr>
            <p:spPr>
              <a:xfrm>
                <a:off x="7499559" y="4288871"/>
                <a:ext cx="495805" cy="495805"/>
              </a:xfrm>
              <a:prstGeom prst="roundRect">
                <a:avLst>
                  <a:gd name="adj" fmla="val 19996"/>
                </a:avLst>
              </a:prstGeom>
              <a:solidFill>
                <a:schemeClr val="bg1"/>
              </a:solidFill>
              <a:ln>
                <a:noFill/>
              </a:ln>
              <a:effectLst>
                <a:outerShdw blurRad="63500" sx="102000" sy="102000" algn="ctr" rotWithShape="0">
                  <a:schemeClr val="bg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Plus Jakarta Sans"/>
                  <a:ea typeface="+mn-ea"/>
                  <a:cs typeface="+mn-cs"/>
                </a:endParaRPr>
              </a:p>
            </p:txBody>
          </p:sp>
          <p:pic>
            <p:nvPicPr>
              <p:cNvPr id="7" name="Graphic 6">
                <a:extLst>
                  <a:ext uri="{FF2B5EF4-FFF2-40B4-BE49-F238E27FC236}">
                    <a16:creationId xmlns:a16="http://schemas.microsoft.com/office/drawing/2014/main" id="{E554C6CA-2AEF-4B64-B9CA-A87E07F5C1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561466" y="4350778"/>
                <a:ext cx="371991" cy="371991"/>
              </a:xfrm>
              <a:prstGeom prst="rect">
                <a:avLst/>
              </a:prstGeom>
            </p:spPr>
          </p:pic>
        </p:grpSp>
      </p:grpSp>
      <p:sp>
        <p:nvSpPr>
          <p:cNvPr id="2" name="TextBox 1">
            <a:extLst>
              <a:ext uri="{FF2B5EF4-FFF2-40B4-BE49-F238E27FC236}">
                <a16:creationId xmlns:a16="http://schemas.microsoft.com/office/drawing/2014/main" id="{0EF1917A-4C40-F200-7F76-7EF20A36BCBB}"/>
              </a:ext>
            </a:extLst>
          </p:cNvPr>
          <p:cNvSpPr txBox="1"/>
          <p:nvPr/>
        </p:nvSpPr>
        <p:spPr>
          <a:xfrm>
            <a:off x="381000" y="5296630"/>
            <a:ext cx="5526314" cy="523220"/>
          </a:xfrm>
          <a:prstGeom prst="rect">
            <a:avLst/>
          </a:prstGeom>
          <a:noFill/>
        </p:spPr>
        <p:txBody>
          <a:bodyPr wrap="square">
            <a:spAutoFit/>
          </a:bodyPr>
          <a:lstStyle/>
          <a:p>
            <a:r>
              <a:rPr lang="en-US" sz="2800" b="1" dirty="0"/>
              <a:t>PCP Upon </a:t>
            </a:r>
            <a:r>
              <a:rPr lang="en-US" sz="2800" b="1" dirty="0" err="1"/>
              <a:t>Discharg</a:t>
            </a:r>
            <a:endParaRPr lang="en-US" sz="2800" b="1" dirty="0"/>
          </a:p>
        </p:txBody>
      </p:sp>
      <p:cxnSp>
        <p:nvCxnSpPr>
          <p:cNvPr id="6" name="Straight Connector 5">
            <a:extLst>
              <a:ext uri="{FF2B5EF4-FFF2-40B4-BE49-F238E27FC236}">
                <a16:creationId xmlns:a16="http://schemas.microsoft.com/office/drawing/2014/main" id="{26EDB4F4-3B88-CF3F-9912-2769DFC76EFF}"/>
              </a:ext>
            </a:extLst>
          </p:cNvPr>
          <p:cNvCxnSpPr>
            <a:cxnSpLocks/>
          </p:cNvCxnSpPr>
          <p:nvPr/>
        </p:nvCxnSpPr>
        <p:spPr>
          <a:xfrm>
            <a:off x="505888" y="5859030"/>
            <a:ext cx="3443812" cy="0"/>
          </a:xfrm>
          <a:prstGeom prst="line">
            <a:avLst/>
          </a:prstGeom>
          <a:ln w="28575">
            <a:solidFill>
              <a:srgbClr val="69A2E8"/>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5BA69DD4-5430-0070-7B1A-7880595E5018}"/>
              </a:ext>
            </a:extLst>
          </p:cNvPr>
          <p:cNvGrpSpPr/>
          <p:nvPr/>
        </p:nvGrpSpPr>
        <p:grpSpPr>
          <a:xfrm>
            <a:off x="11810999" y="6477000"/>
            <a:ext cx="504825" cy="419209"/>
            <a:chOff x="11810999" y="6477000"/>
            <a:chExt cx="504825" cy="419209"/>
          </a:xfrm>
        </p:grpSpPr>
        <p:sp>
          <p:nvSpPr>
            <p:cNvPr id="17" name="Rectangle 16">
              <a:extLst>
                <a:ext uri="{FF2B5EF4-FFF2-40B4-BE49-F238E27FC236}">
                  <a16:creationId xmlns:a16="http://schemas.microsoft.com/office/drawing/2014/main" id="{30DCBB0E-7ADA-11B2-6392-CA17D36EB464}"/>
                </a:ext>
              </a:extLst>
            </p:cNvPr>
            <p:cNvSpPr/>
            <p:nvPr/>
          </p:nvSpPr>
          <p:spPr>
            <a:xfrm>
              <a:off x="11810999" y="6477000"/>
              <a:ext cx="504825" cy="419209"/>
            </a:xfrm>
            <a:prstGeom prst="rect">
              <a:avLst/>
            </a:prstGeom>
            <a:noFill/>
            <a:ln>
              <a:solidFill>
                <a:srgbClr val="69A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CEF89FC-9600-6B37-8CD9-1DF3B5E79DE3}"/>
                </a:ext>
              </a:extLst>
            </p:cNvPr>
            <p:cNvGrpSpPr/>
            <p:nvPr/>
          </p:nvGrpSpPr>
          <p:grpSpPr>
            <a:xfrm>
              <a:off x="11810999" y="6477005"/>
              <a:ext cx="307181" cy="203091"/>
              <a:chOff x="11811000" y="6477005"/>
              <a:chExt cx="222250" cy="203091"/>
            </a:xfrm>
            <a:solidFill>
              <a:srgbClr val="8FCF11"/>
            </a:solidFill>
          </p:grpSpPr>
          <p:sp>
            <p:nvSpPr>
              <p:cNvPr id="19" name="Rectangle 18">
                <a:extLst>
                  <a:ext uri="{FF2B5EF4-FFF2-40B4-BE49-F238E27FC236}">
                    <a16:creationId xmlns:a16="http://schemas.microsoft.com/office/drawing/2014/main" id="{BDE1CA88-00F1-D610-A908-49618A822468}"/>
                  </a:ext>
                </a:extLst>
              </p:cNvPr>
              <p:cNvSpPr/>
              <p:nvPr/>
            </p:nvSpPr>
            <p:spPr>
              <a:xfrm>
                <a:off x="11811000" y="6477005"/>
                <a:ext cx="222250" cy="2030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CEDB423-89E5-C289-974E-754BF3F4C736}"/>
                  </a:ext>
                </a:extLst>
              </p:cNvPr>
              <p:cNvSpPr txBox="1"/>
              <p:nvPr/>
            </p:nvSpPr>
            <p:spPr>
              <a:xfrm>
                <a:off x="11811000" y="6478523"/>
                <a:ext cx="222250" cy="200055"/>
              </a:xfrm>
              <a:prstGeom prst="rect">
                <a:avLst/>
              </a:prstGeom>
              <a:grpFill/>
            </p:spPr>
            <p:txBody>
              <a:bodyPr wrap="square" rtlCol="0">
                <a:spAutoFit/>
              </a:bodyPr>
              <a:lstStyle/>
              <a:p>
                <a:pPr algn="ctr"/>
                <a:fld id="{22118994-1E77-481E-A1A3-6C82BDDA1C84}" type="slidenum">
                  <a:rPr lang="en-PK" sz="700" b="1" smtClean="0">
                    <a:solidFill>
                      <a:schemeClr val="bg1"/>
                    </a:solidFill>
                    <a:latin typeface="Poppins" panose="00000500000000000000" pitchFamily="2" charset="0"/>
                    <a:cs typeface="Poppins" panose="00000500000000000000" pitchFamily="2" charset="0"/>
                  </a:rPr>
                  <a:pPr algn="ctr"/>
                  <a:t>15</a:t>
                </a:fld>
                <a:endParaRPr lang="en-PK" sz="700" b="1" dirty="0">
                  <a:solidFill>
                    <a:schemeClr val="bg1"/>
                  </a:solidFill>
                  <a:latin typeface="Poppins" panose="00000500000000000000" pitchFamily="2" charset="0"/>
                  <a:cs typeface="Poppins" panose="00000500000000000000" pitchFamily="2" charset="0"/>
                </a:endParaRPr>
              </a:p>
            </p:txBody>
          </p:sp>
        </p:grpSp>
      </p:grpSp>
    </p:spTree>
    <p:extLst>
      <p:ext uri="{BB962C8B-B14F-4D97-AF65-F5344CB8AC3E}">
        <p14:creationId xmlns:p14="http://schemas.microsoft.com/office/powerpoint/2010/main" val="3789924801"/>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294C26A-EA72-4391-A311-D628659A420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8314" t="30092" b="11777"/>
          <a:stretch/>
        </p:blipFill>
        <p:spPr>
          <a:xfrm>
            <a:off x="4210050" y="3067050"/>
            <a:ext cx="7981950" cy="3790950"/>
          </a:xfrm>
        </p:spPr>
      </p:pic>
      <p:sp>
        <p:nvSpPr>
          <p:cNvPr id="6" name="Freeform 5"/>
          <p:cNvSpPr/>
          <p:nvPr/>
        </p:nvSpPr>
        <p:spPr>
          <a:xfrm>
            <a:off x="0" y="3067050"/>
            <a:ext cx="5469082" cy="3790950"/>
          </a:xfrm>
          <a:custGeom>
            <a:avLst/>
            <a:gdLst>
              <a:gd name="connsiteX0" fmla="*/ 0 w 5469082"/>
              <a:gd name="connsiteY0" fmla="*/ 0 h 3790950"/>
              <a:gd name="connsiteX1" fmla="*/ 5469082 w 5469082"/>
              <a:gd name="connsiteY1" fmla="*/ 0 h 3790950"/>
              <a:gd name="connsiteX2" fmla="*/ 4211510 w 5469082"/>
              <a:gd name="connsiteY2" fmla="*/ 3790950 h 3790950"/>
              <a:gd name="connsiteX3" fmla="*/ 0 w 5469082"/>
              <a:gd name="connsiteY3" fmla="*/ 3790950 h 3790950"/>
            </a:gdLst>
            <a:ahLst/>
            <a:cxnLst>
              <a:cxn ang="0">
                <a:pos x="connsiteX0" y="connsiteY0"/>
              </a:cxn>
              <a:cxn ang="0">
                <a:pos x="connsiteX1" y="connsiteY1"/>
              </a:cxn>
              <a:cxn ang="0">
                <a:pos x="connsiteX2" y="connsiteY2"/>
              </a:cxn>
              <a:cxn ang="0">
                <a:pos x="connsiteX3" y="connsiteY3"/>
              </a:cxn>
            </a:cxnLst>
            <a:rect l="l" t="t" r="r" b="b"/>
            <a:pathLst>
              <a:path w="5469082" h="3790950">
                <a:moveTo>
                  <a:pt x="0" y="0"/>
                </a:moveTo>
                <a:lnTo>
                  <a:pt x="5469082" y="0"/>
                </a:lnTo>
                <a:lnTo>
                  <a:pt x="4211510" y="3790950"/>
                </a:lnTo>
                <a:lnTo>
                  <a:pt x="0" y="3790950"/>
                </a:lnTo>
                <a:close/>
              </a:path>
            </a:pathLst>
          </a:custGeom>
          <a:solidFill>
            <a:srgbClr val="8FC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DF4A145-33D6-3497-7C8D-73028B9F2C27}"/>
              </a:ext>
            </a:extLst>
          </p:cNvPr>
          <p:cNvSpPr txBox="1"/>
          <p:nvPr/>
        </p:nvSpPr>
        <p:spPr>
          <a:xfrm>
            <a:off x="414283" y="1312832"/>
            <a:ext cx="5054799" cy="584775"/>
          </a:xfrm>
          <a:prstGeom prst="rect">
            <a:avLst/>
          </a:prstGeom>
          <a:noFill/>
        </p:spPr>
        <p:txBody>
          <a:bodyPr wrap="square">
            <a:spAutoFit/>
          </a:bodyPr>
          <a:lstStyle/>
          <a:p>
            <a:r>
              <a:rPr lang="en-US" sz="3200" b="1" dirty="0"/>
              <a:t>Door-to-door Policy</a:t>
            </a:r>
            <a:endParaRPr lang="en-US" sz="3200" b="1" dirty="0">
              <a:solidFill>
                <a:srgbClr val="2E95EA"/>
              </a:solidFill>
            </a:endParaRPr>
          </a:p>
        </p:txBody>
      </p:sp>
      <p:grpSp>
        <p:nvGrpSpPr>
          <p:cNvPr id="67" name="Group 66">
            <a:extLst>
              <a:ext uri="{FF2B5EF4-FFF2-40B4-BE49-F238E27FC236}">
                <a16:creationId xmlns:a16="http://schemas.microsoft.com/office/drawing/2014/main" id="{103EDBEE-B5E0-6E89-6D4A-70410CD9BE80}"/>
              </a:ext>
            </a:extLst>
          </p:cNvPr>
          <p:cNvGrpSpPr/>
          <p:nvPr/>
        </p:nvGrpSpPr>
        <p:grpSpPr>
          <a:xfrm>
            <a:off x="414283" y="4000494"/>
            <a:ext cx="3795767" cy="2074099"/>
            <a:chOff x="414283" y="3963512"/>
            <a:chExt cx="3795767" cy="2074099"/>
          </a:xfrm>
        </p:grpSpPr>
        <p:grpSp>
          <p:nvGrpSpPr>
            <p:cNvPr id="32" name="Group 31">
              <a:extLst>
                <a:ext uri="{FF2B5EF4-FFF2-40B4-BE49-F238E27FC236}">
                  <a16:creationId xmlns:a16="http://schemas.microsoft.com/office/drawing/2014/main" id="{612919F8-B1AC-58F2-9FE4-412F9C704D28}"/>
                </a:ext>
              </a:extLst>
            </p:cNvPr>
            <p:cNvGrpSpPr/>
            <p:nvPr/>
          </p:nvGrpSpPr>
          <p:grpSpPr>
            <a:xfrm>
              <a:off x="516395" y="3963512"/>
              <a:ext cx="756778" cy="756778"/>
              <a:chOff x="381000" y="4345966"/>
              <a:chExt cx="756778" cy="756778"/>
            </a:xfrm>
          </p:grpSpPr>
          <p:sp>
            <p:nvSpPr>
              <p:cNvPr id="30" name="Oval 29">
                <a:extLst>
                  <a:ext uri="{FF2B5EF4-FFF2-40B4-BE49-F238E27FC236}">
                    <a16:creationId xmlns:a16="http://schemas.microsoft.com/office/drawing/2014/main" id="{6E3AF1CC-D8D0-5F1D-53FA-8F3F71BAC277}"/>
                  </a:ext>
                </a:extLst>
              </p:cNvPr>
              <p:cNvSpPr/>
              <p:nvPr/>
            </p:nvSpPr>
            <p:spPr>
              <a:xfrm>
                <a:off x="381000" y="4345966"/>
                <a:ext cx="756778" cy="756778"/>
              </a:xfrm>
              <a:prstGeom prst="ellipse">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Graphic 30">
                <a:extLst>
                  <a:ext uri="{FF2B5EF4-FFF2-40B4-BE49-F238E27FC236}">
                    <a16:creationId xmlns:a16="http://schemas.microsoft.com/office/drawing/2014/main" id="{31EB7829-8FCD-4B02-FE95-6CC9CC4A90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4101" y="4509067"/>
                <a:ext cx="430575" cy="430575"/>
              </a:xfrm>
              <a:prstGeom prst="rect">
                <a:avLst/>
              </a:prstGeom>
            </p:spPr>
          </p:pic>
        </p:grpSp>
        <p:sp>
          <p:nvSpPr>
            <p:cNvPr id="29" name="TextBox 28">
              <a:extLst>
                <a:ext uri="{FF2B5EF4-FFF2-40B4-BE49-F238E27FC236}">
                  <a16:creationId xmlns:a16="http://schemas.microsoft.com/office/drawing/2014/main" id="{2D53B871-8074-14B9-EC61-6A22FC871269}"/>
                </a:ext>
              </a:extLst>
            </p:cNvPr>
            <p:cNvSpPr txBox="1"/>
            <p:nvPr/>
          </p:nvSpPr>
          <p:spPr>
            <a:xfrm>
              <a:off x="414283" y="4960393"/>
              <a:ext cx="3795767" cy="1077218"/>
            </a:xfrm>
            <a:prstGeom prst="rect">
              <a:avLst/>
            </a:prstGeom>
            <a:noFill/>
          </p:spPr>
          <p:txBody>
            <a:bodyPr wrap="square">
              <a:spAutoFit/>
            </a:bodyPr>
            <a:lstStyle/>
            <a:p>
              <a:r>
                <a:rPr lang="en-US" sz="1600" dirty="0">
                  <a:solidFill>
                    <a:schemeClr val="bg1"/>
                  </a:solidFill>
                  <a:latin typeface="+mj-lt"/>
                  <a:cs typeface="Poppins SemiBold" panose="00000700000000000000" pitchFamily="2" charset="0"/>
                </a:rPr>
                <a:t>Work closely with trusted DME providers to ensure timely delivery of necessary medical equipment to the patient's home.</a:t>
              </a:r>
            </a:p>
          </p:txBody>
        </p:sp>
      </p:grpSp>
      <p:grpSp>
        <p:nvGrpSpPr>
          <p:cNvPr id="3" name="Group 2">
            <a:extLst>
              <a:ext uri="{FF2B5EF4-FFF2-40B4-BE49-F238E27FC236}">
                <a16:creationId xmlns:a16="http://schemas.microsoft.com/office/drawing/2014/main" id="{0283810C-8EE1-B9AF-E72E-A74F17046EE0}"/>
              </a:ext>
            </a:extLst>
          </p:cNvPr>
          <p:cNvGrpSpPr/>
          <p:nvPr/>
        </p:nvGrpSpPr>
        <p:grpSpPr>
          <a:xfrm>
            <a:off x="-1063180" y="-772768"/>
            <a:ext cx="3071959" cy="1567678"/>
            <a:chOff x="-1063180" y="-772768"/>
            <a:chExt cx="3071959" cy="1567678"/>
          </a:xfrm>
        </p:grpSpPr>
        <p:sp>
          <p:nvSpPr>
            <p:cNvPr id="7" name="Google Shape;39;p4">
              <a:extLst>
                <a:ext uri="{FF2B5EF4-FFF2-40B4-BE49-F238E27FC236}">
                  <a16:creationId xmlns:a16="http://schemas.microsoft.com/office/drawing/2014/main" id="{38980C37-C137-F595-7DFE-0FFCE8975CC6}"/>
                </a:ext>
              </a:extLst>
            </p:cNvPr>
            <p:cNvSpPr/>
            <p:nvPr/>
          </p:nvSpPr>
          <p:spPr>
            <a:xfrm rot="2930782">
              <a:off x="61258" y="-589564"/>
              <a:ext cx="383791" cy="2385157"/>
            </a:xfrm>
            <a:prstGeom prst="triangle">
              <a:avLst>
                <a:gd name="adj" fmla="val 50000"/>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sp>
          <p:nvSpPr>
            <p:cNvPr id="10" name="Google Shape;40;p4">
              <a:extLst>
                <a:ext uri="{FF2B5EF4-FFF2-40B4-BE49-F238E27FC236}">
                  <a16:creationId xmlns:a16="http://schemas.microsoft.com/office/drawing/2014/main" id="{938D3B61-FE8C-D298-45B0-06AD7F2422EB}"/>
                </a:ext>
              </a:extLst>
            </p:cNvPr>
            <p:cNvSpPr/>
            <p:nvPr/>
          </p:nvSpPr>
          <p:spPr>
            <a:xfrm rot="13716963">
              <a:off x="489692" y="-1458399"/>
              <a:ext cx="383791" cy="2654383"/>
            </a:xfrm>
            <a:prstGeom prst="triangle">
              <a:avLst>
                <a:gd name="adj" fmla="val 50000"/>
              </a:avLst>
            </a:prstGeom>
            <a:solidFill>
              <a:srgbClr val="8FC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sp>
          <p:nvSpPr>
            <p:cNvPr id="11" name="Google Shape;41;p4">
              <a:extLst>
                <a:ext uri="{FF2B5EF4-FFF2-40B4-BE49-F238E27FC236}">
                  <a16:creationId xmlns:a16="http://schemas.microsoft.com/office/drawing/2014/main" id="{1D9A3621-B980-0C22-3CFA-505957054775}"/>
                </a:ext>
              </a:extLst>
            </p:cNvPr>
            <p:cNvSpPr/>
            <p:nvPr/>
          </p:nvSpPr>
          <p:spPr>
            <a:xfrm rot="3697583">
              <a:off x="-378795" y="-1457153"/>
              <a:ext cx="1016387" cy="2385157"/>
            </a:xfrm>
            <a:prstGeom prst="triangle">
              <a:avLst>
                <a:gd name="adj" fmla="val 50000"/>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grpSp>
      <p:grpSp>
        <p:nvGrpSpPr>
          <p:cNvPr id="48" name="Group 47">
            <a:extLst>
              <a:ext uri="{FF2B5EF4-FFF2-40B4-BE49-F238E27FC236}">
                <a16:creationId xmlns:a16="http://schemas.microsoft.com/office/drawing/2014/main" id="{7C56A99E-10B9-83BA-76B6-79EA0019F507}"/>
              </a:ext>
            </a:extLst>
          </p:cNvPr>
          <p:cNvGrpSpPr/>
          <p:nvPr/>
        </p:nvGrpSpPr>
        <p:grpSpPr>
          <a:xfrm>
            <a:off x="6300717" y="440241"/>
            <a:ext cx="5510283" cy="2520873"/>
            <a:chOff x="6300717" y="440241"/>
            <a:chExt cx="5510283" cy="2520873"/>
          </a:xfrm>
        </p:grpSpPr>
        <p:grpSp>
          <p:nvGrpSpPr>
            <p:cNvPr id="39" name="Group 38">
              <a:extLst>
                <a:ext uri="{FF2B5EF4-FFF2-40B4-BE49-F238E27FC236}">
                  <a16:creationId xmlns:a16="http://schemas.microsoft.com/office/drawing/2014/main" id="{2F59BA52-A018-4EAA-2506-FF824084D783}"/>
                </a:ext>
              </a:extLst>
            </p:cNvPr>
            <p:cNvGrpSpPr/>
            <p:nvPr/>
          </p:nvGrpSpPr>
          <p:grpSpPr>
            <a:xfrm>
              <a:off x="6300717" y="440241"/>
              <a:ext cx="5510283" cy="738664"/>
              <a:chOff x="6300717" y="1001221"/>
              <a:chExt cx="5510283" cy="738664"/>
            </a:xfrm>
          </p:grpSpPr>
          <p:grpSp>
            <p:nvGrpSpPr>
              <p:cNvPr id="14" name="Group 13">
                <a:extLst>
                  <a:ext uri="{FF2B5EF4-FFF2-40B4-BE49-F238E27FC236}">
                    <a16:creationId xmlns:a16="http://schemas.microsoft.com/office/drawing/2014/main" id="{151CC93B-3C72-E414-694D-940421ED049C}"/>
                  </a:ext>
                </a:extLst>
              </p:cNvPr>
              <p:cNvGrpSpPr/>
              <p:nvPr/>
            </p:nvGrpSpPr>
            <p:grpSpPr>
              <a:xfrm>
                <a:off x="6300717" y="1071083"/>
                <a:ext cx="598940" cy="598940"/>
                <a:chOff x="6170088" y="2652476"/>
                <a:chExt cx="598940" cy="598940"/>
              </a:xfrm>
            </p:grpSpPr>
            <p:sp>
              <p:nvSpPr>
                <p:cNvPr id="26" name="Oval 25">
                  <a:extLst>
                    <a:ext uri="{FF2B5EF4-FFF2-40B4-BE49-F238E27FC236}">
                      <a16:creationId xmlns:a16="http://schemas.microsoft.com/office/drawing/2014/main" id="{0D613FB4-71BD-8812-B5FD-2F0E1E9E07F1}"/>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Graphic 26">
                  <a:extLst>
                    <a:ext uri="{FF2B5EF4-FFF2-40B4-BE49-F238E27FC236}">
                      <a16:creationId xmlns:a16="http://schemas.microsoft.com/office/drawing/2014/main" id="{F7D955E4-2BD4-7D1B-05D1-DBE412CE01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299172" y="2781560"/>
                  <a:ext cx="340772" cy="340772"/>
                </a:xfrm>
                <a:prstGeom prst="rect">
                  <a:avLst/>
                </a:prstGeom>
              </p:spPr>
            </p:pic>
          </p:grpSp>
          <p:sp>
            <p:nvSpPr>
              <p:cNvPr id="20" name="TextBox 19">
                <a:extLst>
                  <a:ext uri="{FF2B5EF4-FFF2-40B4-BE49-F238E27FC236}">
                    <a16:creationId xmlns:a16="http://schemas.microsoft.com/office/drawing/2014/main" id="{04335E18-5C40-FC69-B88B-274A1032A0D2}"/>
                  </a:ext>
                </a:extLst>
              </p:cNvPr>
              <p:cNvSpPr txBox="1"/>
              <p:nvPr/>
            </p:nvSpPr>
            <p:spPr>
              <a:xfrm>
                <a:off x="7063241" y="1001221"/>
                <a:ext cx="4747759" cy="738664"/>
              </a:xfrm>
              <a:prstGeom prst="rect">
                <a:avLst/>
              </a:prstGeom>
              <a:noFill/>
            </p:spPr>
            <p:txBody>
              <a:bodyPr wrap="square">
                <a:spAutoFit/>
              </a:bodyPr>
              <a:lstStyle/>
              <a:p>
                <a:r>
                  <a:rPr lang="en-US" sz="1400" dirty="0">
                    <a:latin typeface="+mj-lt"/>
                    <a:cs typeface="Poppins SemiBold" panose="00000700000000000000" pitchFamily="2" charset="0"/>
                  </a:rPr>
                  <a:t>Immediate Assistance: Nurses and caregivers meet patients directly at the hospital to begin care services without delay.</a:t>
                </a:r>
              </a:p>
            </p:txBody>
          </p:sp>
        </p:grpSp>
        <p:grpSp>
          <p:nvGrpSpPr>
            <p:cNvPr id="40" name="Group 39">
              <a:extLst>
                <a:ext uri="{FF2B5EF4-FFF2-40B4-BE49-F238E27FC236}">
                  <a16:creationId xmlns:a16="http://schemas.microsoft.com/office/drawing/2014/main" id="{A063A8F5-564D-FB4E-7A54-79B25AA6106B}"/>
                </a:ext>
              </a:extLst>
            </p:cNvPr>
            <p:cNvGrpSpPr/>
            <p:nvPr/>
          </p:nvGrpSpPr>
          <p:grpSpPr>
            <a:xfrm>
              <a:off x="6300717" y="1331346"/>
              <a:ext cx="5510283" cy="738664"/>
              <a:chOff x="6300717" y="1798959"/>
              <a:chExt cx="5510283" cy="738664"/>
            </a:xfrm>
          </p:grpSpPr>
          <p:grpSp>
            <p:nvGrpSpPr>
              <p:cNvPr id="35" name="Group 34">
                <a:extLst>
                  <a:ext uri="{FF2B5EF4-FFF2-40B4-BE49-F238E27FC236}">
                    <a16:creationId xmlns:a16="http://schemas.microsoft.com/office/drawing/2014/main" id="{C0B694C4-1DBC-FD9B-F81B-839AD67902ED}"/>
                  </a:ext>
                </a:extLst>
              </p:cNvPr>
              <p:cNvGrpSpPr/>
              <p:nvPr/>
            </p:nvGrpSpPr>
            <p:grpSpPr>
              <a:xfrm>
                <a:off x="6300717" y="1868821"/>
                <a:ext cx="598940" cy="598940"/>
                <a:chOff x="6170088" y="2652476"/>
                <a:chExt cx="598940" cy="598940"/>
              </a:xfrm>
            </p:grpSpPr>
            <p:sp>
              <p:nvSpPr>
                <p:cNvPr id="37" name="Oval 36">
                  <a:extLst>
                    <a:ext uri="{FF2B5EF4-FFF2-40B4-BE49-F238E27FC236}">
                      <a16:creationId xmlns:a16="http://schemas.microsoft.com/office/drawing/2014/main" id="{742FE809-3BA7-54AA-EAE6-7119827F8287}"/>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a:extLst>
                    <a:ext uri="{FF2B5EF4-FFF2-40B4-BE49-F238E27FC236}">
                      <a16:creationId xmlns:a16="http://schemas.microsoft.com/office/drawing/2014/main" id="{F9A00A72-9BFD-D809-503D-6161A33718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299172" y="2781560"/>
                  <a:ext cx="340772" cy="340772"/>
                </a:xfrm>
                <a:prstGeom prst="rect">
                  <a:avLst/>
                </a:prstGeom>
              </p:spPr>
            </p:pic>
          </p:grpSp>
          <p:sp>
            <p:nvSpPr>
              <p:cNvPr id="36" name="TextBox 35">
                <a:extLst>
                  <a:ext uri="{FF2B5EF4-FFF2-40B4-BE49-F238E27FC236}">
                    <a16:creationId xmlns:a16="http://schemas.microsoft.com/office/drawing/2014/main" id="{D2E8BC07-9778-BB3E-A850-29D02848794B}"/>
                  </a:ext>
                </a:extLst>
              </p:cNvPr>
              <p:cNvSpPr txBox="1"/>
              <p:nvPr/>
            </p:nvSpPr>
            <p:spPr>
              <a:xfrm>
                <a:off x="7063241" y="1798959"/>
                <a:ext cx="4747759" cy="738664"/>
              </a:xfrm>
              <a:prstGeom prst="rect">
                <a:avLst/>
              </a:prstGeom>
              <a:noFill/>
            </p:spPr>
            <p:txBody>
              <a:bodyPr wrap="square">
                <a:spAutoFit/>
              </a:bodyPr>
              <a:lstStyle/>
              <a:p>
                <a:r>
                  <a:rPr lang="en-US" sz="1400" dirty="0">
                    <a:latin typeface="+mj-lt"/>
                    <a:cs typeface="Poppins SemiBold" panose="00000700000000000000" pitchFamily="2" charset="0"/>
                  </a:rPr>
                  <a:t>Personal Escort: Caregivers assist patients right from the hospital facility to their own home, ensuring safety and comfort.</a:t>
                </a:r>
              </a:p>
            </p:txBody>
          </p:sp>
        </p:grpSp>
        <p:grpSp>
          <p:nvGrpSpPr>
            <p:cNvPr id="47" name="Group 46">
              <a:extLst>
                <a:ext uri="{FF2B5EF4-FFF2-40B4-BE49-F238E27FC236}">
                  <a16:creationId xmlns:a16="http://schemas.microsoft.com/office/drawing/2014/main" id="{D5E47CCD-5903-C5DA-839D-14104A3F4C39}"/>
                </a:ext>
              </a:extLst>
            </p:cNvPr>
            <p:cNvGrpSpPr/>
            <p:nvPr/>
          </p:nvGrpSpPr>
          <p:grpSpPr>
            <a:xfrm>
              <a:off x="6300717" y="2222450"/>
              <a:ext cx="5510283" cy="738664"/>
              <a:chOff x="6300717" y="2129440"/>
              <a:chExt cx="5510283" cy="738664"/>
            </a:xfrm>
          </p:grpSpPr>
          <p:grpSp>
            <p:nvGrpSpPr>
              <p:cNvPr id="43" name="Group 42">
                <a:extLst>
                  <a:ext uri="{FF2B5EF4-FFF2-40B4-BE49-F238E27FC236}">
                    <a16:creationId xmlns:a16="http://schemas.microsoft.com/office/drawing/2014/main" id="{1941A1F1-6701-2877-8C2A-00E9943E3E8B}"/>
                  </a:ext>
                </a:extLst>
              </p:cNvPr>
              <p:cNvGrpSpPr/>
              <p:nvPr/>
            </p:nvGrpSpPr>
            <p:grpSpPr>
              <a:xfrm>
                <a:off x="6300717" y="2199302"/>
                <a:ext cx="598940" cy="598940"/>
                <a:chOff x="6170088" y="2652476"/>
                <a:chExt cx="598940" cy="598940"/>
              </a:xfrm>
            </p:grpSpPr>
            <p:sp>
              <p:nvSpPr>
                <p:cNvPr id="45" name="Oval 44">
                  <a:extLst>
                    <a:ext uri="{FF2B5EF4-FFF2-40B4-BE49-F238E27FC236}">
                      <a16:creationId xmlns:a16="http://schemas.microsoft.com/office/drawing/2014/main" id="{BD5DF083-534A-DEF2-0D23-F8E5FB4F87C7}"/>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Graphic 45">
                  <a:extLst>
                    <a:ext uri="{FF2B5EF4-FFF2-40B4-BE49-F238E27FC236}">
                      <a16:creationId xmlns:a16="http://schemas.microsoft.com/office/drawing/2014/main" id="{D3F8553B-8871-BD14-E036-5BA1D124EA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299172" y="2781560"/>
                  <a:ext cx="340772" cy="340772"/>
                </a:xfrm>
                <a:prstGeom prst="rect">
                  <a:avLst/>
                </a:prstGeom>
              </p:spPr>
            </p:pic>
          </p:grpSp>
          <p:sp>
            <p:nvSpPr>
              <p:cNvPr id="44" name="TextBox 43">
                <a:extLst>
                  <a:ext uri="{FF2B5EF4-FFF2-40B4-BE49-F238E27FC236}">
                    <a16:creationId xmlns:a16="http://schemas.microsoft.com/office/drawing/2014/main" id="{A45699EF-DA53-CD43-A97D-F7E105FCC336}"/>
                  </a:ext>
                </a:extLst>
              </p:cNvPr>
              <p:cNvSpPr txBox="1"/>
              <p:nvPr/>
            </p:nvSpPr>
            <p:spPr>
              <a:xfrm>
                <a:off x="7063241" y="2129440"/>
                <a:ext cx="4747759" cy="738664"/>
              </a:xfrm>
              <a:prstGeom prst="rect">
                <a:avLst/>
              </a:prstGeom>
              <a:noFill/>
            </p:spPr>
            <p:txBody>
              <a:bodyPr wrap="square">
                <a:spAutoFit/>
              </a:bodyPr>
              <a:lstStyle/>
              <a:p>
                <a:r>
                  <a:rPr lang="en-US" sz="1400" dirty="0">
                    <a:latin typeface="+mj-lt"/>
                    <a:cs typeface="Poppins SemiBold" panose="00000700000000000000" pitchFamily="2" charset="0"/>
                  </a:rPr>
                  <a:t>Transportation Support: Provide transportation from the hospital to the patient’s home, ensuring a smooth and stress-free return.</a:t>
                </a:r>
              </a:p>
            </p:txBody>
          </p:sp>
        </p:grpSp>
      </p:grpSp>
      <p:sp>
        <p:nvSpPr>
          <p:cNvPr id="66" name="TextBox 65">
            <a:extLst>
              <a:ext uri="{FF2B5EF4-FFF2-40B4-BE49-F238E27FC236}">
                <a16:creationId xmlns:a16="http://schemas.microsoft.com/office/drawing/2014/main" id="{679E30E9-81B4-0C78-0F85-B772C35E1275}"/>
              </a:ext>
            </a:extLst>
          </p:cNvPr>
          <p:cNvSpPr txBox="1"/>
          <p:nvPr/>
        </p:nvSpPr>
        <p:spPr>
          <a:xfrm>
            <a:off x="414283" y="3486142"/>
            <a:ext cx="3971980" cy="369332"/>
          </a:xfrm>
          <a:prstGeom prst="rect">
            <a:avLst/>
          </a:prstGeom>
          <a:noFill/>
        </p:spPr>
        <p:txBody>
          <a:bodyPr wrap="square">
            <a:spAutoFit/>
          </a:bodyPr>
          <a:lstStyle/>
          <a:p>
            <a:r>
              <a:rPr lang="en-US" b="1" dirty="0">
                <a:solidFill>
                  <a:schemeClr val="bg1"/>
                </a:solidFill>
                <a:latin typeface="+mj-lt"/>
                <a:cs typeface="Poppins SemiBold" panose="00000700000000000000" pitchFamily="2" charset="0"/>
              </a:rPr>
              <a:t>Addressing DME Challenges:</a:t>
            </a:r>
          </a:p>
        </p:txBody>
      </p:sp>
      <p:cxnSp>
        <p:nvCxnSpPr>
          <p:cNvPr id="68" name="Straight Connector 67">
            <a:extLst>
              <a:ext uri="{FF2B5EF4-FFF2-40B4-BE49-F238E27FC236}">
                <a16:creationId xmlns:a16="http://schemas.microsoft.com/office/drawing/2014/main" id="{969E0AF3-65C9-54E0-8E69-CB67DF97A0B6}"/>
              </a:ext>
            </a:extLst>
          </p:cNvPr>
          <p:cNvCxnSpPr>
            <a:cxnSpLocks/>
          </p:cNvCxnSpPr>
          <p:nvPr/>
        </p:nvCxnSpPr>
        <p:spPr>
          <a:xfrm>
            <a:off x="516395" y="1995283"/>
            <a:ext cx="4163555" cy="0"/>
          </a:xfrm>
          <a:prstGeom prst="line">
            <a:avLst/>
          </a:prstGeom>
          <a:ln w="28575">
            <a:solidFill>
              <a:srgbClr val="69A2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374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21ABB30F-0D34-F6F6-96AE-A6AC5AB7BF48}"/>
              </a:ext>
            </a:extLst>
          </p:cNvPr>
          <p:cNvSpPr/>
          <p:nvPr/>
        </p:nvSpPr>
        <p:spPr>
          <a:xfrm>
            <a:off x="882942" y="2242035"/>
            <a:ext cx="3220117" cy="3226019"/>
          </a:xfrm>
          <a:custGeom>
            <a:avLst/>
            <a:gdLst>
              <a:gd name="connsiteX0" fmla="*/ 1602614 w 3220117"/>
              <a:gd name="connsiteY0" fmla="*/ 3226019 h 3226019"/>
              <a:gd name="connsiteX1" fmla="*/ 534704 w 3220117"/>
              <a:gd name="connsiteY1" fmla="*/ 2823402 h 3226019"/>
              <a:gd name="connsiteX2" fmla="*/ 0 w 3220117"/>
              <a:gd name="connsiteY2" fmla="*/ 1829025 h 3226019"/>
              <a:gd name="connsiteX3" fmla="*/ 26998 w 3220117"/>
              <a:gd name="connsiteY3" fmla="*/ 1825357 h 3226019"/>
              <a:gd name="connsiteX4" fmla="*/ 1602583 w 3220117"/>
              <a:gd name="connsiteY4" fmla="*/ 3198777 h 3226019"/>
              <a:gd name="connsiteX5" fmla="*/ 3192844 w 3220117"/>
              <a:gd name="connsiteY5" fmla="*/ 1608515 h 3226019"/>
              <a:gd name="connsiteX6" fmla="*/ 1771513 w 3220117"/>
              <a:gd name="connsiteY6" fmla="*/ 27120 h 3226019"/>
              <a:gd name="connsiteX7" fmla="*/ 1774387 w 3220117"/>
              <a:gd name="connsiteY7" fmla="*/ 0 h 3226019"/>
              <a:gd name="connsiteX8" fmla="*/ 2801968 w 3220117"/>
              <a:gd name="connsiteY8" fmla="*/ 523177 h 3226019"/>
              <a:gd name="connsiteX9" fmla="*/ 3220118 w 3220117"/>
              <a:gd name="connsiteY9" fmla="*/ 1608485 h 3226019"/>
              <a:gd name="connsiteX10" fmla="*/ 3093016 w 3220117"/>
              <a:gd name="connsiteY10" fmla="*/ 2238095 h 3226019"/>
              <a:gd name="connsiteX11" fmla="*/ 2746381 w 3220117"/>
              <a:gd name="connsiteY11" fmla="*/ 2752222 h 3226019"/>
              <a:gd name="connsiteX12" fmla="*/ 2232255 w 3220117"/>
              <a:gd name="connsiteY12" fmla="*/ 3098856 h 3226019"/>
              <a:gd name="connsiteX13" fmla="*/ 1602614 w 3220117"/>
              <a:gd name="connsiteY13" fmla="*/ 3226019 h 322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20117" h="3226019">
                <a:moveTo>
                  <a:pt x="1602614" y="3226019"/>
                </a:moveTo>
                <a:cubicBezTo>
                  <a:pt x="1209107" y="3226019"/>
                  <a:pt x="829849" y="3083048"/>
                  <a:pt x="534704" y="2823402"/>
                </a:cubicBezTo>
                <a:cubicBezTo>
                  <a:pt x="242250" y="2566139"/>
                  <a:pt x="52376" y="2212993"/>
                  <a:pt x="0" y="1829025"/>
                </a:cubicBezTo>
                <a:lnTo>
                  <a:pt x="26998" y="1825357"/>
                </a:lnTo>
                <a:cubicBezTo>
                  <a:pt x="133737" y="2608333"/>
                  <a:pt x="811106" y="3198777"/>
                  <a:pt x="1602583" y="3198777"/>
                </a:cubicBezTo>
                <a:cubicBezTo>
                  <a:pt x="2479457" y="3198777"/>
                  <a:pt x="3192844" y="2485390"/>
                  <a:pt x="3192844" y="1608515"/>
                </a:cubicBezTo>
                <a:cubicBezTo>
                  <a:pt x="3192844" y="792517"/>
                  <a:pt x="2581793" y="112671"/>
                  <a:pt x="1771513" y="27120"/>
                </a:cubicBezTo>
                <a:lnTo>
                  <a:pt x="1774387" y="0"/>
                </a:lnTo>
                <a:cubicBezTo>
                  <a:pt x="2169300" y="41705"/>
                  <a:pt x="2534218" y="227482"/>
                  <a:pt x="2801968" y="523177"/>
                </a:cubicBezTo>
                <a:cubicBezTo>
                  <a:pt x="3071613" y="820982"/>
                  <a:pt x="3220118" y="1206417"/>
                  <a:pt x="3220118" y="1608485"/>
                </a:cubicBezTo>
                <a:cubicBezTo>
                  <a:pt x="3220118" y="1826855"/>
                  <a:pt x="3177343" y="2038682"/>
                  <a:pt x="3093016" y="2238095"/>
                </a:cubicBezTo>
                <a:cubicBezTo>
                  <a:pt x="3011532" y="2430721"/>
                  <a:pt x="2894917" y="2603686"/>
                  <a:pt x="2746381" y="2752222"/>
                </a:cubicBezTo>
                <a:cubicBezTo>
                  <a:pt x="2597846" y="2900757"/>
                  <a:pt x="2424850" y="3017403"/>
                  <a:pt x="2232255" y="3098856"/>
                </a:cubicBezTo>
                <a:cubicBezTo>
                  <a:pt x="2032811" y="3183244"/>
                  <a:pt x="1820984" y="3226019"/>
                  <a:pt x="1602614" y="3226019"/>
                </a:cubicBezTo>
                <a:close/>
              </a:path>
            </a:pathLst>
          </a:custGeom>
          <a:solidFill>
            <a:srgbClr val="8FCF11"/>
          </a:solidFill>
          <a:ln w="30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Light"/>
              <a:ea typeface="+mn-ea"/>
              <a:cs typeface="+mn-cs"/>
            </a:endParaRPr>
          </a:p>
        </p:txBody>
      </p:sp>
      <p:sp>
        <p:nvSpPr>
          <p:cNvPr id="4" name="Freeform: Shape 3">
            <a:extLst>
              <a:ext uri="{FF2B5EF4-FFF2-40B4-BE49-F238E27FC236}">
                <a16:creationId xmlns:a16="http://schemas.microsoft.com/office/drawing/2014/main" id="{8A76B288-18DC-5555-C4EE-1969ADB08DD1}"/>
              </a:ext>
            </a:extLst>
          </p:cNvPr>
          <p:cNvSpPr/>
          <p:nvPr/>
        </p:nvSpPr>
        <p:spPr>
          <a:xfrm rot="16444965">
            <a:off x="846003" y="4020491"/>
            <a:ext cx="102492" cy="102492"/>
          </a:xfrm>
          <a:custGeom>
            <a:avLst/>
            <a:gdLst>
              <a:gd name="connsiteX0" fmla="*/ 102493 w 102492"/>
              <a:gd name="connsiteY0" fmla="*/ 51246 h 102492"/>
              <a:gd name="connsiteX1" fmla="*/ 51246 w 102492"/>
              <a:gd name="connsiteY1" fmla="*/ 102493 h 102492"/>
              <a:gd name="connsiteX2" fmla="*/ 0 w 102492"/>
              <a:gd name="connsiteY2" fmla="*/ 51246 h 102492"/>
              <a:gd name="connsiteX3" fmla="*/ 51246 w 102492"/>
              <a:gd name="connsiteY3" fmla="*/ 0 h 102492"/>
              <a:gd name="connsiteX4" fmla="*/ 102493 w 102492"/>
              <a:gd name="connsiteY4" fmla="*/ 51246 h 102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2" h="102492">
                <a:moveTo>
                  <a:pt x="102493" y="51246"/>
                </a:moveTo>
                <a:cubicBezTo>
                  <a:pt x="102493" y="79549"/>
                  <a:pt x="79549" y="102493"/>
                  <a:pt x="51246" y="102493"/>
                </a:cubicBezTo>
                <a:cubicBezTo>
                  <a:pt x="22944" y="102493"/>
                  <a:pt x="0" y="79549"/>
                  <a:pt x="0" y="51246"/>
                </a:cubicBezTo>
                <a:cubicBezTo>
                  <a:pt x="0" y="22944"/>
                  <a:pt x="22944" y="0"/>
                  <a:pt x="51246" y="0"/>
                </a:cubicBezTo>
                <a:cubicBezTo>
                  <a:pt x="79549" y="0"/>
                  <a:pt x="102493" y="22944"/>
                  <a:pt x="102493" y="51246"/>
                </a:cubicBezTo>
                <a:close/>
              </a:path>
            </a:pathLst>
          </a:custGeom>
          <a:solidFill>
            <a:srgbClr val="8FCF11"/>
          </a:solidFill>
          <a:ln w="30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Light"/>
              <a:ea typeface="+mn-ea"/>
              <a:cs typeface="+mn-cs"/>
            </a:endParaRPr>
          </a:p>
        </p:txBody>
      </p:sp>
      <p:sp>
        <p:nvSpPr>
          <p:cNvPr id="5" name="Freeform: Shape 4">
            <a:extLst>
              <a:ext uri="{FF2B5EF4-FFF2-40B4-BE49-F238E27FC236}">
                <a16:creationId xmlns:a16="http://schemas.microsoft.com/office/drawing/2014/main" id="{AF151946-D1A3-255C-6339-B980B0E1C7AB}"/>
              </a:ext>
            </a:extLst>
          </p:cNvPr>
          <p:cNvSpPr/>
          <p:nvPr/>
        </p:nvSpPr>
        <p:spPr>
          <a:xfrm>
            <a:off x="4478496" y="2233046"/>
            <a:ext cx="3234946" cy="2633344"/>
          </a:xfrm>
          <a:custGeom>
            <a:avLst/>
            <a:gdLst>
              <a:gd name="connsiteX0" fmla="*/ 358711 w 3234946"/>
              <a:gd name="connsiteY0" fmla="*/ 2633344 h 2633344"/>
              <a:gd name="connsiteX1" fmla="*/ 95212 w 3234946"/>
              <a:gd name="connsiteY1" fmla="*/ 2165570 h 2633344"/>
              <a:gd name="connsiteX2" fmla="*/ 0 w 3234946"/>
              <a:gd name="connsiteY2" fmla="*/ 1617474 h 2633344"/>
              <a:gd name="connsiteX3" fmla="*/ 127102 w 3234946"/>
              <a:gd name="connsiteY3" fmla="*/ 987863 h 2633344"/>
              <a:gd name="connsiteX4" fmla="*/ 473736 w 3234946"/>
              <a:gd name="connsiteY4" fmla="*/ 473737 h 2633344"/>
              <a:gd name="connsiteX5" fmla="*/ 987863 w 3234946"/>
              <a:gd name="connsiteY5" fmla="*/ 127102 h 2633344"/>
              <a:gd name="connsiteX6" fmla="*/ 1617474 w 3234946"/>
              <a:gd name="connsiteY6" fmla="*/ 0 h 2633344"/>
              <a:gd name="connsiteX7" fmla="*/ 2247084 w 3234946"/>
              <a:gd name="connsiteY7" fmla="*/ 127102 h 2633344"/>
              <a:gd name="connsiteX8" fmla="*/ 2761210 w 3234946"/>
              <a:gd name="connsiteY8" fmla="*/ 473737 h 2633344"/>
              <a:gd name="connsiteX9" fmla="*/ 3107845 w 3234946"/>
              <a:gd name="connsiteY9" fmla="*/ 987863 h 2633344"/>
              <a:gd name="connsiteX10" fmla="*/ 3234947 w 3234946"/>
              <a:gd name="connsiteY10" fmla="*/ 1617474 h 2633344"/>
              <a:gd name="connsiteX11" fmla="*/ 3150222 w 3234946"/>
              <a:gd name="connsiteY11" fmla="*/ 2135514 h 2633344"/>
              <a:gd name="connsiteX12" fmla="*/ 2914546 w 3234946"/>
              <a:gd name="connsiteY12" fmla="*/ 2584026 h 2633344"/>
              <a:gd name="connsiteX13" fmla="*/ 2892716 w 3234946"/>
              <a:gd name="connsiteY13" fmla="*/ 2567729 h 2633344"/>
              <a:gd name="connsiteX14" fmla="*/ 3207735 w 3234946"/>
              <a:gd name="connsiteY14" fmla="*/ 1617474 h 2633344"/>
              <a:gd name="connsiteX15" fmla="*/ 1617474 w 3234946"/>
              <a:gd name="connsiteY15" fmla="*/ 27212 h 2633344"/>
              <a:gd name="connsiteX16" fmla="*/ 27212 w 3234946"/>
              <a:gd name="connsiteY16" fmla="*/ 1617474 h 2633344"/>
              <a:gd name="connsiteX17" fmla="*/ 379870 w 3234946"/>
              <a:gd name="connsiteY17" fmla="*/ 2616191 h 2633344"/>
              <a:gd name="connsiteX18" fmla="*/ 358711 w 3234946"/>
              <a:gd name="connsiteY18" fmla="*/ 2633344 h 263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4946" h="2633344">
                <a:moveTo>
                  <a:pt x="358711" y="2633344"/>
                </a:moveTo>
                <a:cubicBezTo>
                  <a:pt x="244940" y="2492544"/>
                  <a:pt x="156271" y="2335142"/>
                  <a:pt x="95212" y="2165570"/>
                </a:cubicBezTo>
                <a:cubicBezTo>
                  <a:pt x="32012" y="1990097"/>
                  <a:pt x="0" y="1805697"/>
                  <a:pt x="0" y="1617474"/>
                </a:cubicBezTo>
                <a:cubicBezTo>
                  <a:pt x="0" y="1399104"/>
                  <a:pt x="42775" y="1187277"/>
                  <a:pt x="127102" y="987863"/>
                </a:cubicBezTo>
                <a:cubicBezTo>
                  <a:pt x="208586" y="795238"/>
                  <a:pt x="325201" y="622272"/>
                  <a:pt x="473736" y="473737"/>
                </a:cubicBezTo>
                <a:cubicBezTo>
                  <a:pt x="622272" y="325201"/>
                  <a:pt x="795268" y="208555"/>
                  <a:pt x="987863" y="127102"/>
                </a:cubicBezTo>
                <a:cubicBezTo>
                  <a:pt x="1187276" y="42745"/>
                  <a:pt x="1399103" y="0"/>
                  <a:pt x="1617474" y="0"/>
                </a:cubicBezTo>
                <a:cubicBezTo>
                  <a:pt x="1835843" y="0"/>
                  <a:pt x="2047670" y="42775"/>
                  <a:pt x="2247084" y="127102"/>
                </a:cubicBezTo>
                <a:cubicBezTo>
                  <a:pt x="2439709" y="208586"/>
                  <a:pt x="2612674" y="325201"/>
                  <a:pt x="2761210" y="473737"/>
                </a:cubicBezTo>
                <a:cubicBezTo>
                  <a:pt x="2909746" y="622272"/>
                  <a:pt x="3026391" y="795268"/>
                  <a:pt x="3107845" y="987863"/>
                </a:cubicBezTo>
                <a:cubicBezTo>
                  <a:pt x="3192202" y="1187277"/>
                  <a:pt x="3234947" y="1399134"/>
                  <a:pt x="3234947" y="1617474"/>
                </a:cubicBezTo>
                <a:cubicBezTo>
                  <a:pt x="3234947" y="1794781"/>
                  <a:pt x="3206451" y="1969092"/>
                  <a:pt x="3150222" y="2135514"/>
                </a:cubicBezTo>
                <a:cubicBezTo>
                  <a:pt x="3095859" y="2296433"/>
                  <a:pt x="3016546" y="2447354"/>
                  <a:pt x="2914546" y="2584026"/>
                </a:cubicBezTo>
                <a:lnTo>
                  <a:pt x="2892716" y="2567729"/>
                </a:lnTo>
                <a:cubicBezTo>
                  <a:pt x="3098794" y="2291633"/>
                  <a:pt x="3207735" y="1963038"/>
                  <a:pt x="3207735" y="1617474"/>
                </a:cubicBezTo>
                <a:cubicBezTo>
                  <a:pt x="3207735" y="740599"/>
                  <a:pt x="2494347" y="27212"/>
                  <a:pt x="1617474" y="27212"/>
                </a:cubicBezTo>
                <a:cubicBezTo>
                  <a:pt x="740599" y="27212"/>
                  <a:pt x="27212" y="740599"/>
                  <a:pt x="27212" y="1617474"/>
                </a:cubicBezTo>
                <a:cubicBezTo>
                  <a:pt x="27212" y="1980038"/>
                  <a:pt x="152449" y="2334744"/>
                  <a:pt x="379870" y="2616191"/>
                </a:cubicBezTo>
                <a:lnTo>
                  <a:pt x="358711" y="2633344"/>
                </a:lnTo>
                <a:close/>
              </a:path>
            </a:pathLst>
          </a:custGeom>
          <a:solidFill>
            <a:srgbClr val="8FCF11"/>
          </a:solidFill>
          <a:ln w="30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Light"/>
              <a:ea typeface="+mn-ea"/>
              <a:cs typeface="+mn-cs"/>
            </a:endParaRPr>
          </a:p>
        </p:txBody>
      </p:sp>
      <p:sp>
        <p:nvSpPr>
          <p:cNvPr id="6" name="Freeform: Shape 5">
            <a:extLst>
              <a:ext uri="{FF2B5EF4-FFF2-40B4-BE49-F238E27FC236}">
                <a16:creationId xmlns:a16="http://schemas.microsoft.com/office/drawing/2014/main" id="{61CFAB9E-03DF-24F2-5E72-2BABE4777D6D}"/>
              </a:ext>
            </a:extLst>
          </p:cNvPr>
          <p:cNvSpPr/>
          <p:nvPr/>
        </p:nvSpPr>
        <p:spPr>
          <a:xfrm>
            <a:off x="7332257" y="4755522"/>
            <a:ext cx="102488" cy="102490"/>
          </a:xfrm>
          <a:custGeom>
            <a:avLst/>
            <a:gdLst>
              <a:gd name="connsiteX0" fmla="*/ 10488 w 102488"/>
              <a:gd name="connsiteY0" fmla="*/ 20181 h 102490"/>
              <a:gd name="connsiteX1" fmla="*/ 20181 w 102488"/>
              <a:gd name="connsiteY1" fmla="*/ 92002 h 102490"/>
              <a:gd name="connsiteX2" fmla="*/ 92003 w 102488"/>
              <a:gd name="connsiteY2" fmla="*/ 82310 h 102490"/>
              <a:gd name="connsiteX3" fmla="*/ 82279 w 102488"/>
              <a:gd name="connsiteY3" fmla="*/ 10488 h 102490"/>
              <a:gd name="connsiteX4" fmla="*/ 10488 w 102488"/>
              <a:gd name="connsiteY4" fmla="*/ 20181 h 102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8" h="102490">
                <a:moveTo>
                  <a:pt x="10488" y="20181"/>
                </a:moveTo>
                <a:cubicBezTo>
                  <a:pt x="-6664" y="42684"/>
                  <a:pt x="-2323" y="74850"/>
                  <a:pt x="20181" y="92002"/>
                </a:cubicBezTo>
                <a:cubicBezTo>
                  <a:pt x="42684" y="109155"/>
                  <a:pt x="74850" y="104814"/>
                  <a:pt x="92003" y="82310"/>
                </a:cubicBezTo>
                <a:cubicBezTo>
                  <a:pt x="109155" y="59807"/>
                  <a:pt x="104814" y="27641"/>
                  <a:pt x="82279" y="10488"/>
                </a:cubicBezTo>
                <a:cubicBezTo>
                  <a:pt x="59807" y="-6665"/>
                  <a:pt x="27641" y="-2323"/>
                  <a:pt x="10488" y="20181"/>
                </a:cubicBezTo>
                <a:close/>
              </a:path>
            </a:pathLst>
          </a:custGeom>
          <a:solidFill>
            <a:srgbClr val="8FCF11"/>
          </a:solidFill>
          <a:ln w="30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Light"/>
              <a:ea typeface="+mn-ea"/>
              <a:cs typeface="+mn-cs"/>
            </a:endParaRPr>
          </a:p>
        </p:txBody>
      </p:sp>
      <p:sp>
        <p:nvSpPr>
          <p:cNvPr id="7" name="Freeform: Shape 6">
            <a:extLst>
              <a:ext uri="{FF2B5EF4-FFF2-40B4-BE49-F238E27FC236}">
                <a16:creationId xmlns:a16="http://schemas.microsoft.com/office/drawing/2014/main" id="{562E5E14-6279-2C7F-3685-5752978B5B8D}"/>
              </a:ext>
            </a:extLst>
          </p:cNvPr>
          <p:cNvSpPr/>
          <p:nvPr/>
        </p:nvSpPr>
        <p:spPr>
          <a:xfrm>
            <a:off x="8088971" y="2247936"/>
            <a:ext cx="3225957" cy="3220118"/>
          </a:xfrm>
          <a:custGeom>
            <a:avLst/>
            <a:gdLst>
              <a:gd name="connsiteX0" fmla="*/ 1617474 w 3225957"/>
              <a:gd name="connsiteY0" fmla="*/ 3220118 h 3220118"/>
              <a:gd name="connsiteX1" fmla="*/ 987863 w 3225957"/>
              <a:gd name="connsiteY1" fmla="*/ 3093016 h 3220118"/>
              <a:gd name="connsiteX2" fmla="*/ 473736 w 3225957"/>
              <a:gd name="connsiteY2" fmla="*/ 2746382 h 3220118"/>
              <a:gd name="connsiteX3" fmla="*/ 127102 w 3225957"/>
              <a:gd name="connsiteY3" fmla="*/ 2232255 h 3220118"/>
              <a:gd name="connsiteX4" fmla="*/ 0 w 3225957"/>
              <a:gd name="connsiteY4" fmla="*/ 1602645 h 3220118"/>
              <a:gd name="connsiteX5" fmla="*/ 402710 w 3225957"/>
              <a:gd name="connsiteY5" fmla="*/ 534643 h 3220118"/>
              <a:gd name="connsiteX6" fmla="*/ 1397269 w 3225957"/>
              <a:gd name="connsiteY6" fmla="*/ 0 h 3220118"/>
              <a:gd name="connsiteX7" fmla="*/ 1400938 w 3225957"/>
              <a:gd name="connsiteY7" fmla="*/ 26998 h 3220118"/>
              <a:gd name="connsiteX8" fmla="*/ 27212 w 3225957"/>
              <a:gd name="connsiteY8" fmla="*/ 1602614 h 3220118"/>
              <a:gd name="connsiteX9" fmla="*/ 1617474 w 3225957"/>
              <a:gd name="connsiteY9" fmla="*/ 3192876 h 3220118"/>
              <a:gd name="connsiteX10" fmla="*/ 3198868 w 3225957"/>
              <a:gd name="connsiteY10" fmla="*/ 1771544 h 3220118"/>
              <a:gd name="connsiteX11" fmla="*/ 3225958 w 3225957"/>
              <a:gd name="connsiteY11" fmla="*/ 1774418 h 3220118"/>
              <a:gd name="connsiteX12" fmla="*/ 2702781 w 3225957"/>
              <a:gd name="connsiteY12" fmla="*/ 2801999 h 3220118"/>
              <a:gd name="connsiteX13" fmla="*/ 1617474 w 3225957"/>
              <a:gd name="connsiteY13" fmla="*/ 3220118 h 32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25957" h="3220118">
                <a:moveTo>
                  <a:pt x="1617474" y="3220118"/>
                </a:moveTo>
                <a:cubicBezTo>
                  <a:pt x="1399104" y="3220118"/>
                  <a:pt x="1187277" y="3177343"/>
                  <a:pt x="987863" y="3093016"/>
                </a:cubicBezTo>
                <a:cubicBezTo>
                  <a:pt x="795238" y="3011533"/>
                  <a:pt x="622272" y="2894918"/>
                  <a:pt x="473736" y="2746382"/>
                </a:cubicBezTo>
                <a:cubicBezTo>
                  <a:pt x="325201" y="2597846"/>
                  <a:pt x="208555" y="2424850"/>
                  <a:pt x="127102" y="2232255"/>
                </a:cubicBezTo>
                <a:cubicBezTo>
                  <a:pt x="42744" y="2032842"/>
                  <a:pt x="0" y="1821015"/>
                  <a:pt x="0" y="1602645"/>
                </a:cubicBezTo>
                <a:cubicBezTo>
                  <a:pt x="0" y="1209077"/>
                  <a:pt x="143002" y="829788"/>
                  <a:pt x="402710" y="534643"/>
                </a:cubicBezTo>
                <a:cubicBezTo>
                  <a:pt x="660033" y="242158"/>
                  <a:pt x="1013241" y="52315"/>
                  <a:pt x="1397269" y="0"/>
                </a:cubicBezTo>
                <a:lnTo>
                  <a:pt x="1400938" y="26998"/>
                </a:lnTo>
                <a:cubicBezTo>
                  <a:pt x="617747" y="133615"/>
                  <a:pt x="27212" y="810984"/>
                  <a:pt x="27212" y="1602614"/>
                </a:cubicBezTo>
                <a:cubicBezTo>
                  <a:pt x="27212" y="2479489"/>
                  <a:pt x="740599" y="3192876"/>
                  <a:pt x="1617474" y="3192876"/>
                </a:cubicBezTo>
                <a:cubicBezTo>
                  <a:pt x="2433472" y="3192876"/>
                  <a:pt x="3113318" y="2581825"/>
                  <a:pt x="3198868" y="1771544"/>
                </a:cubicBezTo>
                <a:lnTo>
                  <a:pt x="3225958" y="1774418"/>
                </a:lnTo>
                <a:cubicBezTo>
                  <a:pt x="3184253" y="2169331"/>
                  <a:pt x="2998476" y="2534249"/>
                  <a:pt x="2702781" y="2801999"/>
                </a:cubicBezTo>
                <a:cubicBezTo>
                  <a:pt x="2404976" y="3071613"/>
                  <a:pt x="2019541" y="3220118"/>
                  <a:pt x="1617474" y="3220118"/>
                </a:cubicBezTo>
                <a:close/>
              </a:path>
            </a:pathLst>
          </a:custGeom>
          <a:solidFill>
            <a:srgbClr val="8FCF11"/>
          </a:solidFill>
          <a:ln w="30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Light"/>
              <a:ea typeface="+mn-ea"/>
              <a:cs typeface="+mn-cs"/>
            </a:endParaRPr>
          </a:p>
        </p:txBody>
      </p:sp>
      <p:sp>
        <p:nvSpPr>
          <p:cNvPr id="8" name="Freeform: Shape 7">
            <a:extLst>
              <a:ext uri="{FF2B5EF4-FFF2-40B4-BE49-F238E27FC236}">
                <a16:creationId xmlns:a16="http://schemas.microsoft.com/office/drawing/2014/main" id="{AE6E4F8A-1E17-EB23-4FFA-DE4BA2327F2F}"/>
              </a:ext>
            </a:extLst>
          </p:cNvPr>
          <p:cNvSpPr/>
          <p:nvPr/>
        </p:nvSpPr>
        <p:spPr>
          <a:xfrm>
            <a:off x="9434258" y="2210906"/>
            <a:ext cx="102495" cy="102494"/>
          </a:xfrm>
          <a:custGeom>
            <a:avLst/>
            <a:gdLst>
              <a:gd name="connsiteX0" fmla="*/ 57821 w 102495"/>
              <a:gd name="connsiteY0" fmla="*/ 102064 h 102494"/>
              <a:gd name="connsiteX1" fmla="*/ 102064 w 102495"/>
              <a:gd name="connsiteY1" fmla="*/ 44673 h 102494"/>
              <a:gd name="connsiteX2" fmla="*/ 44674 w 102495"/>
              <a:gd name="connsiteY2" fmla="*/ 431 h 102494"/>
              <a:gd name="connsiteX3" fmla="*/ 431 w 102495"/>
              <a:gd name="connsiteY3" fmla="*/ 57821 h 102494"/>
              <a:gd name="connsiteX4" fmla="*/ 57821 w 102495"/>
              <a:gd name="connsiteY4" fmla="*/ 102064 h 102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5" h="102494">
                <a:moveTo>
                  <a:pt x="57821" y="102064"/>
                </a:moveTo>
                <a:cubicBezTo>
                  <a:pt x="85890" y="98425"/>
                  <a:pt x="105703" y="72742"/>
                  <a:pt x="102064" y="44673"/>
                </a:cubicBezTo>
                <a:cubicBezTo>
                  <a:pt x="98425" y="16605"/>
                  <a:pt x="72742" y="-3208"/>
                  <a:pt x="44674" y="431"/>
                </a:cubicBezTo>
                <a:cubicBezTo>
                  <a:pt x="16605" y="4069"/>
                  <a:pt x="-3208" y="29753"/>
                  <a:pt x="431" y="57821"/>
                </a:cubicBezTo>
                <a:cubicBezTo>
                  <a:pt x="4070" y="85889"/>
                  <a:pt x="29783" y="105702"/>
                  <a:pt x="57821" y="102064"/>
                </a:cubicBezTo>
                <a:close/>
              </a:path>
            </a:pathLst>
          </a:custGeom>
          <a:solidFill>
            <a:srgbClr val="8FCF11"/>
          </a:solidFill>
          <a:ln w="30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Light"/>
              <a:ea typeface="+mn-ea"/>
              <a:cs typeface="+mn-cs"/>
            </a:endParaRPr>
          </a:p>
        </p:txBody>
      </p:sp>
      <p:sp>
        <p:nvSpPr>
          <p:cNvPr id="9" name="Freeform: Shape 8">
            <a:extLst>
              <a:ext uri="{FF2B5EF4-FFF2-40B4-BE49-F238E27FC236}">
                <a16:creationId xmlns:a16="http://schemas.microsoft.com/office/drawing/2014/main" id="{2947CF24-3E8A-2185-F649-B2D448421C5D}"/>
              </a:ext>
            </a:extLst>
          </p:cNvPr>
          <p:cNvSpPr/>
          <p:nvPr/>
        </p:nvSpPr>
        <p:spPr>
          <a:xfrm>
            <a:off x="813536" y="2178530"/>
            <a:ext cx="1740172" cy="1740173"/>
          </a:xfrm>
          <a:custGeom>
            <a:avLst/>
            <a:gdLst>
              <a:gd name="connsiteX0" fmla="*/ 68153 w 1740172"/>
              <a:gd name="connsiteY0" fmla="*/ 1740173 h 1740173"/>
              <a:gd name="connsiteX1" fmla="*/ 0 w 1740172"/>
              <a:gd name="connsiteY1" fmla="*/ 1672020 h 1740173"/>
              <a:gd name="connsiteX2" fmla="*/ 131413 w 1740172"/>
              <a:gd name="connsiteY2" fmla="*/ 1021160 h 1740173"/>
              <a:gd name="connsiteX3" fmla="*/ 489727 w 1740172"/>
              <a:gd name="connsiteY3" fmla="*/ 489697 h 1740173"/>
              <a:gd name="connsiteX4" fmla="*/ 1021190 w 1740172"/>
              <a:gd name="connsiteY4" fmla="*/ 131383 h 1740173"/>
              <a:gd name="connsiteX5" fmla="*/ 1672020 w 1740172"/>
              <a:gd name="connsiteY5" fmla="*/ 0 h 1740173"/>
              <a:gd name="connsiteX6" fmla="*/ 1740173 w 1740172"/>
              <a:gd name="connsiteY6" fmla="*/ 68153 h 1740173"/>
              <a:gd name="connsiteX7" fmla="*/ 1672020 w 1740172"/>
              <a:gd name="connsiteY7" fmla="*/ 136306 h 1740173"/>
              <a:gd name="connsiteX8" fmla="*/ 136275 w 1740172"/>
              <a:gd name="connsiteY8" fmla="*/ 1672051 h 1740173"/>
              <a:gd name="connsiteX9" fmla="*/ 68153 w 1740172"/>
              <a:gd name="connsiteY9" fmla="*/ 1740173 h 174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0172" h="1740173">
                <a:moveTo>
                  <a:pt x="68153" y="1740173"/>
                </a:moveTo>
                <a:cubicBezTo>
                  <a:pt x="30514" y="1740173"/>
                  <a:pt x="0" y="1709659"/>
                  <a:pt x="0" y="1672020"/>
                </a:cubicBezTo>
                <a:cubicBezTo>
                  <a:pt x="0" y="1446343"/>
                  <a:pt x="44212" y="1227361"/>
                  <a:pt x="131413" y="1021160"/>
                </a:cubicBezTo>
                <a:cubicBezTo>
                  <a:pt x="215618" y="822052"/>
                  <a:pt x="336177" y="643247"/>
                  <a:pt x="489727" y="489697"/>
                </a:cubicBezTo>
                <a:cubicBezTo>
                  <a:pt x="643247" y="336177"/>
                  <a:pt x="822052" y="215618"/>
                  <a:pt x="1021190" y="131383"/>
                </a:cubicBezTo>
                <a:cubicBezTo>
                  <a:pt x="1227361" y="44212"/>
                  <a:pt x="1446343" y="0"/>
                  <a:pt x="1672020" y="0"/>
                </a:cubicBezTo>
                <a:cubicBezTo>
                  <a:pt x="1709658" y="0"/>
                  <a:pt x="1740173" y="30514"/>
                  <a:pt x="1740173" y="68153"/>
                </a:cubicBezTo>
                <a:cubicBezTo>
                  <a:pt x="1740173" y="105791"/>
                  <a:pt x="1709658" y="136306"/>
                  <a:pt x="1672020" y="136306"/>
                </a:cubicBezTo>
                <a:cubicBezTo>
                  <a:pt x="825202" y="136306"/>
                  <a:pt x="136275" y="825232"/>
                  <a:pt x="136275" y="1672051"/>
                </a:cubicBezTo>
                <a:cubicBezTo>
                  <a:pt x="136275" y="1709659"/>
                  <a:pt x="105761" y="1740173"/>
                  <a:pt x="68153" y="1740173"/>
                </a:cubicBezTo>
                <a:close/>
              </a:path>
            </a:pathLst>
          </a:custGeom>
          <a:solidFill>
            <a:srgbClr val="69A2E8"/>
          </a:solidFill>
          <a:ln w="30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Light"/>
              <a:ea typeface="+mn-ea"/>
              <a:cs typeface="+mn-cs"/>
            </a:endParaRPr>
          </a:p>
        </p:txBody>
      </p:sp>
      <p:sp>
        <p:nvSpPr>
          <p:cNvPr id="10" name="Freeform: Shape 9">
            <a:extLst>
              <a:ext uri="{FF2B5EF4-FFF2-40B4-BE49-F238E27FC236}">
                <a16:creationId xmlns:a16="http://schemas.microsoft.com/office/drawing/2014/main" id="{D35262C5-FBA2-0B01-7DAE-582150D7D9B4}"/>
              </a:ext>
            </a:extLst>
          </p:cNvPr>
          <p:cNvSpPr/>
          <p:nvPr/>
        </p:nvSpPr>
        <p:spPr>
          <a:xfrm>
            <a:off x="4893757" y="4916549"/>
            <a:ext cx="2404516" cy="606021"/>
          </a:xfrm>
          <a:custGeom>
            <a:avLst/>
            <a:gdLst>
              <a:gd name="connsiteX0" fmla="*/ 1202243 w 2404516"/>
              <a:gd name="connsiteY0" fmla="*/ 606021 h 606021"/>
              <a:gd name="connsiteX1" fmla="*/ 573092 w 2404516"/>
              <a:gd name="connsiteY1" fmla="*/ 483597 h 606021"/>
              <a:gd name="connsiteX2" fmla="*/ 19950 w 2404516"/>
              <a:gd name="connsiteY2" fmla="*/ 116324 h 606021"/>
              <a:gd name="connsiteX3" fmla="*/ 19950 w 2404516"/>
              <a:gd name="connsiteY3" fmla="*/ 19951 h 606021"/>
              <a:gd name="connsiteX4" fmla="*/ 116324 w 2404516"/>
              <a:gd name="connsiteY4" fmla="*/ 19951 h 606021"/>
              <a:gd name="connsiteX5" fmla="*/ 2288193 w 2404516"/>
              <a:gd name="connsiteY5" fmla="*/ 19951 h 606021"/>
              <a:gd name="connsiteX6" fmla="*/ 2384567 w 2404516"/>
              <a:gd name="connsiteY6" fmla="*/ 19951 h 606021"/>
              <a:gd name="connsiteX7" fmla="*/ 2384567 w 2404516"/>
              <a:gd name="connsiteY7" fmla="*/ 116324 h 606021"/>
              <a:gd name="connsiteX8" fmla="*/ 1831425 w 2404516"/>
              <a:gd name="connsiteY8" fmla="*/ 483597 h 606021"/>
              <a:gd name="connsiteX9" fmla="*/ 1202243 w 2404516"/>
              <a:gd name="connsiteY9" fmla="*/ 606021 h 60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4516" h="606021">
                <a:moveTo>
                  <a:pt x="1202243" y="606021"/>
                </a:moveTo>
                <a:cubicBezTo>
                  <a:pt x="985127" y="606021"/>
                  <a:pt x="773452" y="564836"/>
                  <a:pt x="573092" y="483597"/>
                </a:cubicBezTo>
                <a:cubicBezTo>
                  <a:pt x="365637" y="399484"/>
                  <a:pt x="179524" y="275898"/>
                  <a:pt x="19950" y="116324"/>
                </a:cubicBezTo>
                <a:cubicBezTo>
                  <a:pt x="-6650" y="89724"/>
                  <a:pt x="-6650" y="46582"/>
                  <a:pt x="19950" y="19951"/>
                </a:cubicBezTo>
                <a:cubicBezTo>
                  <a:pt x="46551" y="-6650"/>
                  <a:pt x="89693" y="-6650"/>
                  <a:pt x="116324" y="19951"/>
                </a:cubicBezTo>
                <a:cubicBezTo>
                  <a:pt x="715114" y="618741"/>
                  <a:pt x="1689402" y="618741"/>
                  <a:pt x="2288193" y="19951"/>
                </a:cubicBezTo>
                <a:cubicBezTo>
                  <a:pt x="2314793" y="-6650"/>
                  <a:pt x="2357935" y="-6650"/>
                  <a:pt x="2384567" y="19951"/>
                </a:cubicBezTo>
                <a:cubicBezTo>
                  <a:pt x="2411167" y="46551"/>
                  <a:pt x="2411167" y="89693"/>
                  <a:pt x="2384567" y="116324"/>
                </a:cubicBezTo>
                <a:cubicBezTo>
                  <a:pt x="2224993" y="275898"/>
                  <a:pt x="2038880" y="399484"/>
                  <a:pt x="1831425" y="483597"/>
                </a:cubicBezTo>
                <a:cubicBezTo>
                  <a:pt x="1631034" y="564836"/>
                  <a:pt x="1419359" y="606021"/>
                  <a:pt x="1202243" y="606021"/>
                </a:cubicBezTo>
                <a:close/>
              </a:path>
            </a:pathLst>
          </a:custGeom>
          <a:solidFill>
            <a:srgbClr val="69A2E8"/>
          </a:solidFill>
          <a:ln w="30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Light"/>
              <a:ea typeface="+mn-ea"/>
              <a:cs typeface="+mn-cs"/>
            </a:endParaRPr>
          </a:p>
        </p:txBody>
      </p:sp>
      <p:sp>
        <p:nvSpPr>
          <p:cNvPr id="11" name="Freeform: Shape 10">
            <a:extLst>
              <a:ext uri="{FF2B5EF4-FFF2-40B4-BE49-F238E27FC236}">
                <a16:creationId xmlns:a16="http://schemas.microsoft.com/office/drawing/2014/main" id="{950B2CC8-E5B7-6220-50FF-DEA3D04EC7C2}"/>
              </a:ext>
            </a:extLst>
          </p:cNvPr>
          <p:cNvSpPr/>
          <p:nvPr/>
        </p:nvSpPr>
        <p:spPr>
          <a:xfrm>
            <a:off x="9638261" y="2178499"/>
            <a:ext cx="1740203" cy="1740203"/>
          </a:xfrm>
          <a:custGeom>
            <a:avLst/>
            <a:gdLst>
              <a:gd name="connsiteX0" fmla="*/ 1672051 w 1740203"/>
              <a:gd name="connsiteY0" fmla="*/ 1740204 h 1740203"/>
              <a:gd name="connsiteX1" fmla="*/ 1603898 w 1740203"/>
              <a:gd name="connsiteY1" fmla="*/ 1672051 h 1740203"/>
              <a:gd name="connsiteX2" fmla="*/ 68153 w 1740203"/>
              <a:gd name="connsiteY2" fmla="*/ 136306 h 1740203"/>
              <a:gd name="connsiteX3" fmla="*/ 0 w 1740203"/>
              <a:gd name="connsiteY3" fmla="*/ 68153 h 1740203"/>
              <a:gd name="connsiteX4" fmla="*/ 68153 w 1740203"/>
              <a:gd name="connsiteY4" fmla="*/ 0 h 1740203"/>
              <a:gd name="connsiteX5" fmla="*/ 719013 w 1740203"/>
              <a:gd name="connsiteY5" fmla="*/ 131413 h 1740203"/>
              <a:gd name="connsiteX6" fmla="*/ 1250476 w 1740203"/>
              <a:gd name="connsiteY6" fmla="*/ 489728 h 1740203"/>
              <a:gd name="connsiteX7" fmla="*/ 1608790 w 1740203"/>
              <a:gd name="connsiteY7" fmla="*/ 1021191 h 1740203"/>
              <a:gd name="connsiteX8" fmla="*/ 1740204 w 1740203"/>
              <a:gd name="connsiteY8" fmla="*/ 1672051 h 1740203"/>
              <a:gd name="connsiteX9" fmla="*/ 1672051 w 1740203"/>
              <a:gd name="connsiteY9" fmla="*/ 1740204 h 174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0203" h="1740203">
                <a:moveTo>
                  <a:pt x="1672051" y="1740204"/>
                </a:moveTo>
                <a:cubicBezTo>
                  <a:pt x="1634412" y="1740204"/>
                  <a:pt x="1603898" y="1709689"/>
                  <a:pt x="1603898" y="1672051"/>
                </a:cubicBezTo>
                <a:cubicBezTo>
                  <a:pt x="1603898" y="825232"/>
                  <a:pt x="914971" y="136306"/>
                  <a:pt x="68153" y="136306"/>
                </a:cubicBezTo>
                <a:cubicBezTo>
                  <a:pt x="30514" y="136306"/>
                  <a:pt x="0" y="105791"/>
                  <a:pt x="0" y="68153"/>
                </a:cubicBezTo>
                <a:cubicBezTo>
                  <a:pt x="0" y="30514"/>
                  <a:pt x="30514" y="0"/>
                  <a:pt x="68153" y="0"/>
                </a:cubicBezTo>
                <a:cubicBezTo>
                  <a:pt x="293831" y="0"/>
                  <a:pt x="512812" y="44212"/>
                  <a:pt x="719013" y="131413"/>
                </a:cubicBezTo>
                <a:cubicBezTo>
                  <a:pt x="918121" y="215618"/>
                  <a:pt x="1096926" y="336177"/>
                  <a:pt x="1250476" y="489728"/>
                </a:cubicBezTo>
                <a:cubicBezTo>
                  <a:pt x="1404026" y="643247"/>
                  <a:pt x="1524555" y="822053"/>
                  <a:pt x="1608790" y="1021191"/>
                </a:cubicBezTo>
                <a:cubicBezTo>
                  <a:pt x="1695991" y="1227361"/>
                  <a:pt x="1740204" y="1446343"/>
                  <a:pt x="1740204" y="1672051"/>
                </a:cubicBezTo>
                <a:cubicBezTo>
                  <a:pt x="1740204" y="1709689"/>
                  <a:pt x="1709689" y="1740204"/>
                  <a:pt x="1672051" y="1740204"/>
                </a:cubicBezTo>
                <a:close/>
              </a:path>
            </a:pathLst>
          </a:custGeom>
          <a:solidFill>
            <a:srgbClr val="69A2E8"/>
          </a:solidFill>
          <a:ln w="30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Light"/>
              <a:ea typeface="+mn-ea"/>
              <a:cs typeface="+mn-cs"/>
            </a:endParaRPr>
          </a:p>
        </p:txBody>
      </p:sp>
      <p:sp>
        <p:nvSpPr>
          <p:cNvPr id="12" name="Freeform: Shape 11">
            <a:extLst>
              <a:ext uri="{FF2B5EF4-FFF2-40B4-BE49-F238E27FC236}">
                <a16:creationId xmlns:a16="http://schemas.microsoft.com/office/drawing/2014/main" id="{8F9CFA8D-FE64-898C-EAB4-4144319E5EF9}"/>
              </a:ext>
            </a:extLst>
          </p:cNvPr>
          <p:cNvSpPr/>
          <p:nvPr/>
        </p:nvSpPr>
        <p:spPr>
          <a:xfrm>
            <a:off x="1039611" y="2404605"/>
            <a:ext cx="2891889" cy="2891890"/>
          </a:xfrm>
          <a:custGeom>
            <a:avLst/>
            <a:gdLst>
              <a:gd name="connsiteX0" fmla="*/ 2891890 w 2891889"/>
              <a:gd name="connsiteY0" fmla="*/ 1445945 h 2891890"/>
              <a:gd name="connsiteX1" fmla="*/ 1445945 w 2891889"/>
              <a:gd name="connsiteY1" fmla="*/ 2891890 h 2891890"/>
              <a:gd name="connsiteX2" fmla="*/ 0 w 2891889"/>
              <a:gd name="connsiteY2" fmla="*/ 1445945 h 2891890"/>
              <a:gd name="connsiteX3" fmla="*/ 1445945 w 2891889"/>
              <a:gd name="connsiteY3" fmla="*/ 0 h 2891890"/>
              <a:gd name="connsiteX4" fmla="*/ 2891890 w 2891889"/>
              <a:gd name="connsiteY4" fmla="*/ 1445945 h 289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1889" h="2891890">
                <a:moveTo>
                  <a:pt x="2891890" y="1445945"/>
                </a:moveTo>
                <a:cubicBezTo>
                  <a:pt x="2891890" y="2244519"/>
                  <a:pt x="2244519" y="2891890"/>
                  <a:pt x="1445945" y="2891890"/>
                </a:cubicBezTo>
                <a:cubicBezTo>
                  <a:pt x="647372" y="2891890"/>
                  <a:pt x="0" y="2244519"/>
                  <a:pt x="0" y="1445945"/>
                </a:cubicBezTo>
                <a:cubicBezTo>
                  <a:pt x="0" y="647372"/>
                  <a:pt x="647372" y="0"/>
                  <a:pt x="1445945" y="0"/>
                </a:cubicBezTo>
                <a:cubicBezTo>
                  <a:pt x="2244519" y="0"/>
                  <a:pt x="2891890" y="647372"/>
                  <a:pt x="2891890" y="1445945"/>
                </a:cubicBezTo>
                <a:close/>
              </a:path>
            </a:pathLst>
          </a:custGeom>
          <a:solidFill>
            <a:schemeClr val="bg1"/>
          </a:solidFill>
          <a:ln>
            <a:noFill/>
          </a:ln>
          <a:effectLst>
            <a:outerShdw blurRad="1143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13" name="Freeform: Shape 12">
            <a:extLst>
              <a:ext uri="{FF2B5EF4-FFF2-40B4-BE49-F238E27FC236}">
                <a16:creationId xmlns:a16="http://schemas.microsoft.com/office/drawing/2014/main" id="{75E861F1-A0CB-608C-2167-0A33CE378A2A}"/>
              </a:ext>
            </a:extLst>
          </p:cNvPr>
          <p:cNvSpPr/>
          <p:nvPr/>
        </p:nvSpPr>
        <p:spPr>
          <a:xfrm>
            <a:off x="4650055" y="2404605"/>
            <a:ext cx="2891889" cy="2891890"/>
          </a:xfrm>
          <a:custGeom>
            <a:avLst/>
            <a:gdLst>
              <a:gd name="connsiteX0" fmla="*/ 2891890 w 2891889"/>
              <a:gd name="connsiteY0" fmla="*/ 1445945 h 2891890"/>
              <a:gd name="connsiteX1" fmla="*/ 1445945 w 2891889"/>
              <a:gd name="connsiteY1" fmla="*/ 2891890 h 2891890"/>
              <a:gd name="connsiteX2" fmla="*/ 0 w 2891889"/>
              <a:gd name="connsiteY2" fmla="*/ 1445945 h 2891890"/>
              <a:gd name="connsiteX3" fmla="*/ 1445945 w 2891889"/>
              <a:gd name="connsiteY3" fmla="*/ 0 h 2891890"/>
              <a:gd name="connsiteX4" fmla="*/ 2891890 w 2891889"/>
              <a:gd name="connsiteY4" fmla="*/ 1445945 h 289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1889" h="2891890">
                <a:moveTo>
                  <a:pt x="2891890" y="1445945"/>
                </a:moveTo>
                <a:cubicBezTo>
                  <a:pt x="2891890" y="2244519"/>
                  <a:pt x="2244519" y="2891890"/>
                  <a:pt x="1445945" y="2891890"/>
                </a:cubicBezTo>
                <a:cubicBezTo>
                  <a:pt x="647372" y="2891890"/>
                  <a:pt x="0" y="2244519"/>
                  <a:pt x="0" y="1445945"/>
                </a:cubicBezTo>
                <a:cubicBezTo>
                  <a:pt x="0" y="647372"/>
                  <a:pt x="647372" y="0"/>
                  <a:pt x="1445945" y="0"/>
                </a:cubicBezTo>
                <a:cubicBezTo>
                  <a:pt x="2244519" y="0"/>
                  <a:pt x="2891890" y="647372"/>
                  <a:pt x="2891890" y="1445945"/>
                </a:cubicBezTo>
                <a:close/>
              </a:path>
            </a:pathLst>
          </a:custGeom>
          <a:solidFill>
            <a:schemeClr val="bg1"/>
          </a:solidFill>
          <a:ln>
            <a:noFill/>
          </a:ln>
          <a:effectLst>
            <a:outerShdw blurRad="1143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14" name="Freeform: Shape 13">
            <a:extLst>
              <a:ext uri="{FF2B5EF4-FFF2-40B4-BE49-F238E27FC236}">
                <a16:creationId xmlns:a16="http://schemas.microsoft.com/office/drawing/2014/main" id="{D26910B1-74E0-0BDA-7F07-AC5336501D90}"/>
              </a:ext>
            </a:extLst>
          </p:cNvPr>
          <p:cNvSpPr/>
          <p:nvPr/>
        </p:nvSpPr>
        <p:spPr>
          <a:xfrm>
            <a:off x="8260499" y="2404605"/>
            <a:ext cx="2891889" cy="2891890"/>
          </a:xfrm>
          <a:custGeom>
            <a:avLst/>
            <a:gdLst>
              <a:gd name="connsiteX0" fmla="*/ 2891890 w 2891889"/>
              <a:gd name="connsiteY0" fmla="*/ 1445945 h 2891890"/>
              <a:gd name="connsiteX1" fmla="*/ 1445945 w 2891889"/>
              <a:gd name="connsiteY1" fmla="*/ 2891890 h 2891890"/>
              <a:gd name="connsiteX2" fmla="*/ 0 w 2891889"/>
              <a:gd name="connsiteY2" fmla="*/ 1445945 h 2891890"/>
              <a:gd name="connsiteX3" fmla="*/ 1445945 w 2891889"/>
              <a:gd name="connsiteY3" fmla="*/ 0 h 2891890"/>
              <a:gd name="connsiteX4" fmla="*/ 2891890 w 2891889"/>
              <a:gd name="connsiteY4" fmla="*/ 1445945 h 2891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1889" h="2891890">
                <a:moveTo>
                  <a:pt x="2891890" y="1445945"/>
                </a:moveTo>
                <a:cubicBezTo>
                  <a:pt x="2891890" y="2244519"/>
                  <a:pt x="2244518" y="2891890"/>
                  <a:pt x="1445945" y="2891890"/>
                </a:cubicBezTo>
                <a:cubicBezTo>
                  <a:pt x="647372" y="2891890"/>
                  <a:pt x="0" y="2244519"/>
                  <a:pt x="0" y="1445945"/>
                </a:cubicBezTo>
                <a:cubicBezTo>
                  <a:pt x="0" y="647372"/>
                  <a:pt x="647372" y="0"/>
                  <a:pt x="1445945" y="0"/>
                </a:cubicBezTo>
                <a:cubicBezTo>
                  <a:pt x="2244518" y="0"/>
                  <a:pt x="2891890" y="647372"/>
                  <a:pt x="2891890" y="1445945"/>
                </a:cubicBezTo>
                <a:close/>
              </a:path>
            </a:pathLst>
          </a:custGeom>
          <a:solidFill>
            <a:schemeClr val="bg1"/>
          </a:solidFill>
          <a:ln>
            <a:noFill/>
          </a:ln>
          <a:effectLst>
            <a:outerShdw blurRad="1143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ea typeface="+mn-ea"/>
              <a:cs typeface="+mn-cs"/>
            </a:endParaRPr>
          </a:p>
        </p:txBody>
      </p:sp>
      <p:sp>
        <p:nvSpPr>
          <p:cNvPr id="15" name="Rectangle 14">
            <a:extLst>
              <a:ext uri="{FF2B5EF4-FFF2-40B4-BE49-F238E27FC236}">
                <a16:creationId xmlns:a16="http://schemas.microsoft.com/office/drawing/2014/main" id="{3B9A1B3B-AE8E-7A50-8DAC-1248ACD939E4}"/>
              </a:ext>
            </a:extLst>
          </p:cNvPr>
          <p:cNvSpPr/>
          <p:nvPr/>
        </p:nvSpPr>
        <p:spPr>
          <a:xfrm>
            <a:off x="1336894" y="3524318"/>
            <a:ext cx="2297322" cy="1200329"/>
          </a:xfrm>
          <a:prstGeom prst="rect">
            <a:avLst/>
          </a:prstGeom>
        </p:spPr>
        <p:txBody>
          <a:bodyPr wrap="square">
            <a:spAutoFit/>
          </a:bodyPr>
          <a:lstStyle/>
          <a:p>
            <a:pPr algn="ctr"/>
            <a:r>
              <a:rPr lang="en-US" sz="1200" b="1" dirty="0"/>
              <a:t>Timely Responses: </a:t>
            </a:r>
            <a:r>
              <a:rPr lang="en-US" sz="1200" dirty="0"/>
              <a:t>Rapid communication from </a:t>
            </a:r>
            <a:r>
              <a:rPr lang="en-US" sz="1200" dirty="0" err="1"/>
              <a:t>EliteCare</a:t>
            </a:r>
            <a:r>
              <a:rPr lang="en-US" sz="1200" dirty="0"/>
              <a:t> regarding approvals and necessary paperwork for homecare services.</a:t>
            </a:r>
          </a:p>
        </p:txBody>
      </p:sp>
      <p:pic>
        <p:nvPicPr>
          <p:cNvPr id="16" name="Graphic 15">
            <a:extLst>
              <a:ext uri="{FF2B5EF4-FFF2-40B4-BE49-F238E27FC236}">
                <a16:creationId xmlns:a16="http://schemas.microsoft.com/office/drawing/2014/main" id="{D8C885CB-A234-37E0-3BEE-8695CEEEE2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185904" y="2845298"/>
            <a:ext cx="599302" cy="599302"/>
          </a:xfrm>
          <a:prstGeom prst="rect">
            <a:avLst/>
          </a:prstGeom>
        </p:spPr>
      </p:pic>
      <p:pic>
        <p:nvPicPr>
          <p:cNvPr id="17" name="Graphic 16">
            <a:extLst>
              <a:ext uri="{FF2B5EF4-FFF2-40B4-BE49-F238E27FC236}">
                <a16:creationId xmlns:a16="http://schemas.microsoft.com/office/drawing/2014/main" id="{DAA2287C-FF3F-5251-4DBE-1DCFA23247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796348" y="2845298"/>
            <a:ext cx="599302" cy="599302"/>
          </a:xfrm>
          <a:prstGeom prst="rect">
            <a:avLst/>
          </a:prstGeom>
        </p:spPr>
      </p:pic>
      <p:pic>
        <p:nvPicPr>
          <p:cNvPr id="18" name="Graphic 17">
            <a:extLst>
              <a:ext uri="{FF2B5EF4-FFF2-40B4-BE49-F238E27FC236}">
                <a16:creationId xmlns:a16="http://schemas.microsoft.com/office/drawing/2014/main" id="{31D6006E-E654-50F9-757E-3C2A8FFB3C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406792" y="2845298"/>
            <a:ext cx="599302" cy="599302"/>
          </a:xfrm>
          <a:prstGeom prst="rect">
            <a:avLst/>
          </a:prstGeom>
        </p:spPr>
      </p:pic>
      <p:sp>
        <p:nvSpPr>
          <p:cNvPr id="19" name="Rectangle 18">
            <a:extLst>
              <a:ext uri="{FF2B5EF4-FFF2-40B4-BE49-F238E27FC236}">
                <a16:creationId xmlns:a16="http://schemas.microsoft.com/office/drawing/2014/main" id="{47733D86-EEF0-9547-0689-5B60B32BA58E}"/>
              </a:ext>
            </a:extLst>
          </p:cNvPr>
          <p:cNvSpPr/>
          <p:nvPr/>
        </p:nvSpPr>
        <p:spPr>
          <a:xfrm>
            <a:off x="4947338" y="3524318"/>
            <a:ext cx="2297322" cy="1200329"/>
          </a:xfrm>
          <a:prstGeom prst="rect">
            <a:avLst/>
          </a:prstGeom>
        </p:spPr>
        <p:txBody>
          <a:bodyPr wrap="square">
            <a:spAutoFit/>
          </a:bodyPr>
          <a:lstStyle/>
          <a:p>
            <a:pPr algn="ctr"/>
            <a:r>
              <a:rPr lang="en-US" sz="1200" b="1" dirty="0"/>
              <a:t>Detailed Information: </a:t>
            </a:r>
            <a:r>
              <a:rPr lang="en-US" sz="1200" dirty="0"/>
              <a:t>Providing families with comprehensive details about the homecare services, care hours, and safety measures.</a:t>
            </a:r>
          </a:p>
        </p:txBody>
      </p:sp>
      <p:sp>
        <p:nvSpPr>
          <p:cNvPr id="20" name="Rectangle 19">
            <a:extLst>
              <a:ext uri="{FF2B5EF4-FFF2-40B4-BE49-F238E27FC236}">
                <a16:creationId xmlns:a16="http://schemas.microsoft.com/office/drawing/2014/main" id="{D401B1C2-F680-8D4A-C6CD-8E95DE582524}"/>
              </a:ext>
            </a:extLst>
          </p:cNvPr>
          <p:cNvSpPr/>
          <p:nvPr/>
        </p:nvSpPr>
        <p:spPr>
          <a:xfrm>
            <a:off x="8557782" y="3524318"/>
            <a:ext cx="2297322" cy="1384995"/>
          </a:xfrm>
          <a:prstGeom prst="rect">
            <a:avLst/>
          </a:prstGeom>
        </p:spPr>
        <p:txBody>
          <a:bodyPr wrap="square">
            <a:spAutoFit/>
          </a:bodyPr>
          <a:lstStyle/>
          <a:p>
            <a:pPr algn="ctr"/>
            <a:r>
              <a:rPr lang="en-US" sz="1200" b="1" dirty="0"/>
              <a:t>Family Patient Portal: </a:t>
            </a:r>
            <a:r>
              <a:rPr lang="en-US" sz="1200" dirty="0"/>
              <a:t>An online platform where families can access updates on treatments and appointments, fostering involvement and transparency.</a:t>
            </a:r>
          </a:p>
        </p:txBody>
      </p:sp>
      <p:grpSp>
        <p:nvGrpSpPr>
          <p:cNvPr id="21" name="Group 20">
            <a:extLst>
              <a:ext uri="{FF2B5EF4-FFF2-40B4-BE49-F238E27FC236}">
                <a16:creationId xmlns:a16="http://schemas.microsoft.com/office/drawing/2014/main" id="{8C7DCDE3-75C9-CC90-7F77-EBC9978CBE69}"/>
              </a:ext>
            </a:extLst>
          </p:cNvPr>
          <p:cNvGrpSpPr/>
          <p:nvPr/>
        </p:nvGrpSpPr>
        <p:grpSpPr>
          <a:xfrm>
            <a:off x="-1063180" y="-772768"/>
            <a:ext cx="3071959" cy="1567678"/>
            <a:chOff x="-1063180" y="-772768"/>
            <a:chExt cx="3071959" cy="1567678"/>
          </a:xfrm>
        </p:grpSpPr>
        <p:sp>
          <p:nvSpPr>
            <p:cNvPr id="22" name="Google Shape;39;p4">
              <a:extLst>
                <a:ext uri="{FF2B5EF4-FFF2-40B4-BE49-F238E27FC236}">
                  <a16:creationId xmlns:a16="http://schemas.microsoft.com/office/drawing/2014/main" id="{E74EF6A8-1DF3-B156-8EE5-67B01DEB3039}"/>
                </a:ext>
              </a:extLst>
            </p:cNvPr>
            <p:cNvSpPr/>
            <p:nvPr/>
          </p:nvSpPr>
          <p:spPr>
            <a:xfrm rot="2930782">
              <a:off x="61258" y="-589564"/>
              <a:ext cx="383791" cy="2385157"/>
            </a:xfrm>
            <a:prstGeom prst="triangle">
              <a:avLst>
                <a:gd name="adj" fmla="val 50000"/>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sp>
          <p:nvSpPr>
            <p:cNvPr id="23" name="Google Shape;40;p4">
              <a:extLst>
                <a:ext uri="{FF2B5EF4-FFF2-40B4-BE49-F238E27FC236}">
                  <a16:creationId xmlns:a16="http://schemas.microsoft.com/office/drawing/2014/main" id="{03071190-50EE-E445-C1F3-E3BB5A602797}"/>
                </a:ext>
              </a:extLst>
            </p:cNvPr>
            <p:cNvSpPr/>
            <p:nvPr/>
          </p:nvSpPr>
          <p:spPr>
            <a:xfrm rot="13716963">
              <a:off x="489692" y="-1458399"/>
              <a:ext cx="383791" cy="2654383"/>
            </a:xfrm>
            <a:prstGeom prst="triangle">
              <a:avLst>
                <a:gd name="adj" fmla="val 50000"/>
              </a:avLst>
            </a:prstGeom>
            <a:solidFill>
              <a:srgbClr val="8FC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sp>
          <p:nvSpPr>
            <p:cNvPr id="24" name="Google Shape;41;p4">
              <a:extLst>
                <a:ext uri="{FF2B5EF4-FFF2-40B4-BE49-F238E27FC236}">
                  <a16:creationId xmlns:a16="http://schemas.microsoft.com/office/drawing/2014/main" id="{9BF9FF1A-D48F-446A-83BB-71E0D5A1AE38}"/>
                </a:ext>
              </a:extLst>
            </p:cNvPr>
            <p:cNvSpPr/>
            <p:nvPr/>
          </p:nvSpPr>
          <p:spPr>
            <a:xfrm rot="3697583">
              <a:off x="-378795" y="-1457153"/>
              <a:ext cx="1016387" cy="2385157"/>
            </a:xfrm>
            <a:prstGeom prst="triangle">
              <a:avLst>
                <a:gd name="adj" fmla="val 50000"/>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grpSp>
      <p:sp>
        <p:nvSpPr>
          <p:cNvPr id="25" name="TextBox 24">
            <a:extLst>
              <a:ext uri="{FF2B5EF4-FFF2-40B4-BE49-F238E27FC236}">
                <a16:creationId xmlns:a16="http://schemas.microsoft.com/office/drawing/2014/main" id="{7B873B41-6451-7754-BD6E-1AB6D1C29798}"/>
              </a:ext>
            </a:extLst>
          </p:cNvPr>
          <p:cNvSpPr txBox="1"/>
          <p:nvPr/>
        </p:nvSpPr>
        <p:spPr>
          <a:xfrm>
            <a:off x="3412484" y="576611"/>
            <a:ext cx="5367034" cy="523220"/>
          </a:xfrm>
          <a:prstGeom prst="rect">
            <a:avLst/>
          </a:prstGeom>
          <a:noFill/>
        </p:spPr>
        <p:txBody>
          <a:bodyPr wrap="square">
            <a:spAutoFit/>
          </a:bodyPr>
          <a:lstStyle/>
          <a:p>
            <a:pPr algn="ctr"/>
            <a:r>
              <a:rPr lang="en-US" sz="2800" b="1" dirty="0"/>
              <a:t>Communication Is Key</a:t>
            </a:r>
          </a:p>
        </p:txBody>
      </p:sp>
      <p:cxnSp>
        <p:nvCxnSpPr>
          <p:cNvPr id="26" name="Straight Connector 25">
            <a:extLst>
              <a:ext uri="{FF2B5EF4-FFF2-40B4-BE49-F238E27FC236}">
                <a16:creationId xmlns:a16="http://schemas.microsoft.com/office/drawing/2014/main" id="{A3D9AAEF-46B3-B1C1-9613-401BD1C2B900}"/>
              </a:ext>
            </a:extLst>
          </p:cNvPr>
          <p:cNvCxnSpPr>
            <a:cxnSpLocks/>
          </p:cNvCxnSpPr>
          <p:nvPr/>
        </p:nvCxnSpPr>
        <p:spPr>
          <a:xfrm>
            <a:off x="4269600" y="1201670"/>
            <a:ext cx="3652803" cy="0"/>
          </a:xfrm>
          <a:prstGeom prst="line">
            <a:avLst/>
          </a:prstGeom>
          <a:ln w="28575">
            <a:solidFill>
              <a:srgbClr val="69A2E8"/>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C2B33013-0875-646C-3A82-A4EF190B2AA6}"/>
              </a:ext>
            </a:extLst>
          </p:cNvPr>
          <p:cNvGrpSpPr/>
          <p:nvPr/>
        </p:nvGrpSpPr>
        <p:grpSpPr>
          <a:xfrm>
            <a:off x="11810999" y="6477000"/>
            <a:ext cx="504825" cy="419209"/>
            <a:chOff x="11810999" y="6477000"/>
            <a:chExt cx="504825" cy="419209"/>
          </a:xfrm>
        </p:grpSpPr>
        <p:sp>
          <p:nvSpPr>
            <p:cNvPr id="29" name="Rectangle 28">
              <a:extLst>
                <a:ext uri="{FF2B5EF4-FFF2-40B4-BE49-F238E27FC236}">
                  <a16:creationId xmlns:a16="http://schemas.microsoft.com/office/drawing/2014/main" id="{272EF5C1-06B9-18DA-3CEB-BD66AF99EF32}"/>
                </a:ext>
              </a:extLst>
            </p:cNvPr>
            <p:cNvSpPr/>
            <p:nvPr/>
          </p:nvSpPr>
          <p:spPr>
            <a:xfrm>
              <a:off x="11810999" y="6477000"/>
              <a:ext cx="504825" cy="419209"/>
            </a:xfrm>
            <a:prstGeom prst="rect">
              <a:avLst/>
            </a:prstGeom>
            <a:noFill/>
            <a:ln>
              <a:solidFill>
                <a:srgbClr val="69A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C2340DC1-3E99-4CE6-854A-93426B856E85}"/>
                </a:ext>
              </a:extLst>
            </p:cNvPr>
            <p:cNvGrpSpPr/>
            <p:nvPr/>
          </p:nvGrpSpPr>
          <p:grpSpPr>
            <a:xfrm>
              <a:off x="11810999" y="6477005"/>
              <a:ext cx="307181" cy="203091"/>
              <a:chOff x="11811000" y="6477005"/>
              <a:chExt cx="222250" cy="203091"/>
            </a:xfrm>
            <a:solidFill>
              <a:srgbClr val="8FCF11"/>
            </a:solidFill>
          </p:grpSpPr>
          <p:sp>
            <p:nvSpPr>
              <p:cNvPr id="31" name="Rectangle 30">
                <a:extLst>
                  <a:ext uri="{FF2B5EF4-FFF2-40B4-BE49-F238E27FC236}">
                    <a16:creationId xmlns:a16="http://schemas.microsoft.com/office/drawing/2014/main" id="{AD082484-2E01-914F-4FF8-620C9D6006E5}"/>
                  </a:ext>
                </a:extLst>
              </p:cNvPr>
              <p:cNvSpPr/>
              <p:nvPr/>
            </p:nvSpPr>
            <p:spPr>
              <a:xfrm>
                <a:off x="11811000" y="6477005"/>
                <a:ext cx="222250" cy="2030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A3D2C60-BF89-933E-FD50-F5A95198E43F}"/>
                  </a:ext>
                </a:extLst>
              </p:cNvPr>
              <p:cNvSpPr txBox="1"/>
              <p:nvPr/>
            </p:nvSpPr>
            <p:spPr>
              <a:xfrm>
                <a:off x="11811000" y="6478523"/>
                <a:ext cx="222250" cy="200055"/>
              </a:xfrm>
              <a:prstGeom prst="rect">
                <a:avLst/>
              </a:prstGeom>
              <a:grpFill/>
            </p:spPr>
            <p:txBody>
              <a:bodyPr wrap="square" rtlCol="0">
                <a:spAutoFit/>
              </a:bodyPr>
              <a:lstStyle/>
              <a:p>
                <a:pPr algn="ctr"/>
                <a:fld id="{22118994-1E77-481E-A1A3-6C82BDDA1C84}" type="slidenum">
                  <a:rPr lang="en-PK" sz="700" b="1" smtClean="0">
                    <a:solidFill>
                      <a:schemeClr val="bg1"/>
                    </a:solidFill>
                    <a:latin typeface="Poppins" panose="00000500000000000000" pitchFamily="2" charset="0"/>
                    <a:cs typeface="Poppins" panose="00000500000000000000" pitchFamily="2" charset="0"/>
                  </a:rPr>
                  <a:pPr algn="ctr"/>
                  <a:t>17</a:t>
                </a:fld>
                <a:endParaRPr lang="en-PK" sz="700" b="1" dirty="0">
                  <a:solidFill>
                    <a:schemeClr val="bg1"/>
                  </a:solidFill>
                  <a:latin typeface="Poppins" panose="00000500000000000000" pitchFamily="2" charset="0"/>
                  <a:cs typeface="Poppins" panose="00000500000000000000" pitchFamily="2" charset="0"/>
                </a:endParaRPr>
              </a:p>
            </p:txBody>
          </p:sp>
        </p:grpSp>
      </p:grpSp>
    </p:spTree>
    <p:extLst>
      <p:ext uri="{BB962C8B-B14F-4D97-AF65-F5344CB8AC3E}">
        <p14:creationId xmlns:p14="http://schemas.microsoft.com/office/powerpoint/2010/main" val="884898684"/>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096000" y="0"/>
            <a:ext cx="6037943" cy="6858000"/>
          </a:xfrm>
          <a:custGeom>
            <a:avLst/>
            <a:gdLst>
              <a:gd name="connsiteX0" fmla="*/ 0 w 6037943"/>
              <a:gd name="connsiteY0" fmla="*/ 0 h 6858000"/>
              <a:gd name="connsiteX1" fmla="*/ 6037943 w 6037943"/>
              <a:gd name="connsiteY1" fmla="*/ 0 h 6858000"/>
              <a:gd name="connsiteX2" fmla="*/ 6037943 w 6037943"/>
              <a:gd name="connsiteY2" fmla="*/ 6858000 h 6858000"/>
              <a:gd name="connsiteX3" fmla="*/ 2080599 w 60379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37943" h="6858000">
                <a:moveTo>
                  <a:pt x="0" y="0"/>
                </a:moveTo>
                <a:lnTo>
                  <a:pt x="6037943" y="0"/>
                </a:lnTo>
                <a:lnTo>
                  <a:pt x="6037943" y="6858000"/>
                </a:lnTo>
                <a:lnTo>
                  <a:pt x="2080599" y="6858000"/>
                </a:lnTo>
                <a:close/>
              </a:path>
            </a:pathLst>
          </a:custGeom>
          <a:solidFill>
            <a:srgbClr val="8FC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E8B5797F-E485-2E4F-7E87-FCDF21987AC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271" r="16271"/>
          <a:stretch/>
        </p:blipFill>
        <p:spPr>
          <a:xfrm>
            <a:off x="6096000" y="0"/>
            <a:ext cx="6096000" cy="6858000"/>
          </a:xfrm>
        </p:spPr>
      </p:pic>
      <p:sp>
        <p:nvSpPr>
          <p:cNvPr id="2" name="TextBox 1">
            <a:extLst>
              <a:ext uri="{FF2B5EF4-FFF2-40B4-BE49-F238E27FC236}">
                <a16:creationId xmlns:a16="http://schemas.microsoft.com/office/drawing/2014/main" id="{1D4B9476-CA75-A530-5D87-F996CF76B871}"/>
              </a:ext>
            </a:extLst>
          </p:cNvPr>
          <p:cNvSpPr txBox="1"/>
          <p:nvPr/>
        </p:nvSpPr>
        <p:spPr>
          <a:xfrm>
            <a:off x="414283" y="1153086"/>
            <a:ext cx="5054799" cy="584775"/>
          </a:xfrm>
          <a:prstGeom prst="rect">
            <a:avLst/>
          </a:prstGeom>
          <a:noFill/>
        </p:spPr>
        <p:txBody>
          <a:bodyPr wrap="square">
            <a:spAutoFit/>
          </a:bodyPr>
          <a:lstStyle/>
          <a:p>
            <a:r>
              <a:rPr lang="en-US" sz="3200" b="1" dirty="0"/>
              <a:t>Family Care Support</a:t>
            </a:r>
            <a:endParaRPr lang="en-US" sz="3200" b="1" dirty="0">
              <a:solidFill>
                <a:srgbClr val="2E95EA"/>
              </a:solidFill>
            </a:endParaRPr>
          </a:p>
        </p:txBody>
      </p:sp>
      <p:cxnSp>
        <p:nvCxnSpPr>
          <p:cNvPr id="3" name="Straight Connector 2">
            <a:extLst>
              <a:ext uri="{FF2B5EF4-FFF2-40B4-BE49-F238E27FC236}">
                <a16:creationId xmlns:a16="http://schemas.microsoft.com/office/drawing/2014/main" id="{2C8EE94E-EE50-34D4-743A-C58AACC4EE0A}"/>
              </a:ext>
            </a:extLst>
          </p:cNvPr>
          <p:cNvCxnSpPr>
            <a:cxnSpLocks/>
          </p:cNvCxnSpPr>
          <p:nvPr/>
        </p:nvCxnSpPr>
        <p:spPr>
          <a:xfrm>
            <a:off x="516395" y="1835537"/>
            <a:ext cx="4236580" cy="0"/>
          </a:xfrm>
          <a:prstGeom prst="line">
            <a:avLst/>
          </a:prstGeom>
          <a:ln w="28575">
            <a:solidFill>
              <a:srgbClr val="69A2E8"/>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059B954D-AE0F-5917-7DA2-62ED7E2DBCF3}"/>
              </a:ext>
            </a:extLst>
          </p:cNvPr>
          <p:cNvGrpSpPr/>
          <p:nvPr/>
        </p:nvGrpSpPr>
        <p:grpSpPr>
          <a:xfrm>
            <a:off x="414283" y="1933214"/>
            <a:ext cx="5681717" cy="3771701"/>
            <a:chOff x="414283" y="1563453"/>
            <a:chExt cx="5681717" cy="3771701"/>
          </a:xfrm>
        </p:grpSpPr>
        <p:grpSp>
          <p:nvGrpSpPr>
            <p:cNvPr id="45" name="Group 44">
              <a:extLst>
                <a:ext uri="{FF2B5EF4-FFF2-40B4-BE49-F238E27FC236}">
                  <a16:creationId xmlns:a16="http://schemas.microsoft.com/office/drawing/2014/main" id="{D6034BD1-9B97-55E2-486E-A3C23C515A4F}"/>
                </a:ext>
              </a:extLst>
            </p:cNvPr>
            <p:cNvGrpSpPr/>
            <p:nvPr/>
          </p:nvGrpSpPr>
          <p:grpSpPr>
            <a:xfrm>
              <a:off x="414283" y="1563453"/>
              <a:ext cx="5681717" cy="954107"/>
              <a:chOff x="414283" y="1563453"/>
              <a:chExt cx="5681717" cy="954107"/>
            </a:xfrm>
          </p:grpSpPr>
          <p:grpSp>
            <p:nvGrpSpPr>
              <p:cNvPr id="28" name="Group 27">
                <a:extLst>
                  <a:ext uri="{FF2B5EF4-FFF2-40B4-BE49-F238E27FC236}">
                    <a16:creationId xmlns:a16="http://schemas.microsoft.com/office/drawing/2014/main" id="{6AEF5A9E-28DD-AE54-D0F3-B9F2284CF1FB}"/>
                  </a:ext>
                </a:extLst>
              </p:cNvPr>
              <p:cNvGrpSpPr/>
              <p:nvPr/>
            </p:nvGrpSpPr>
            <p:grpSpPr>
              <a:xfrm>
                <a:off x="414283" y="1741036"/>
                <a:ext cx="598940" cy="598940"/>
                <a:chOff x="6170088" y="2652476"/>
                <a:chExt cx="598940" cy="598940"/>
              </a:xfrm>
            </p:grpSpPr>
            <p:sp>
              <p:nvSpPr>
                <p:cNvPr id="40" name="Oval 39">
                  <a:extLst>
                    <a:ext uri="{FF2B5EF4-FFF2-40B4-BE49-F238E27FC236}">
                      <a16:creationId xmlns:a16="http://schemas.microsoft.com/office/drawing/2014/main" id="{A8E90F0A-DE2D-AEDC-8D69-75ED44D6B130}"/>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Graphic 40">
                  <a:extLst>
                    <a:ext uri="{FF2B5EF4-FFF2-40B4-BE49-F238E27FC236}">
                      <a16:creationId xmlns:a16="http://schemas.microsoft.com/office/drawing/2014/main" id="{8B45DADC-A207-6400-1579-393A890244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299172" y="2781560"/>
                  <a:ext cx="340772" cy="340772"/>
                </a:xfrm>
                <a:prstGeom prst="rect">
                  <a:avLst/>
                </a:prstGeom>
              </p:spPr>
            </p:pic>
          </p:grpSp>
          <p:sp>
            <p:nvSpPr>
              <p:cNvPr id="34" name="TextBox 33">
                <a:extLst>
                  <a:ext uri="{FF2B5EF4-FFF2-40B4-BE49-F238E27FC236}">
                    <a16:creationId xmlns:a16="http://schemas.microsoft.com/office/drawing/2014/main" id="{8B5E9B0B-4A38-8195-C9B2-5DFB9866456F}"/>
                  </a:ext>
                </a:extLst>
              </p:cNvPr>
              <p:cNvSpPr txBox="1"/>
              <p:nvPr/>
            </p:nvSpPr>
            <p:spPr>
              <a:xfrm>
                <a:off x="1176807" y="1563453"/>
                <a:ext cx="4919193" cy="954107"/>
              </a:xfrm>
              <a:prstGeom prst="rect">
                <a:avLst/>
              </a:prstGeom>
              <a:noFill/>
            </p:spPr>
            <p:txBody>
              <a:bodyPr wrap="square">
                <a:spAutoFit/>
              </a:bodyPr>
              <a:lstStyle/>
              <a:p>
                <a:r>
                  <a:rPr lang="en-US" sz="1400" dirty="0">
                    <a:latin typeface="+mj-lt"/>
                    <a:cs typeface="Poppins SemiBold" panose="00000700000000000000" pitchFamily="2" charset="0"/>
                  </a:rPr>
                  <a:t>Insurance Navigation: Assist patients and their families in understanding their insurance coverage, including in-network and out-of-network benefits, deductibles, coinsurance, and copays.</a:t>
                </a:r>
              </a:p>
            </p:txBody>
          </p:sp>
        </p:grpSp>
        <p:grpSp>
          <p:nvGrpSpPr>
            <p:cNvPr id="46" name="Group 45">
              <a:extLst>
                <a:ext uri="{FF2B5EF4-FFF2-40B4-BE49-F238E27FC236}">
                  <a16:creationId xmlns:a16="http://schemas.microsoft.com/office/drawing/2014/main" id="{12FE647F-7861-2B81-9E51-D5A646C079A5}"/>
                </a:ext>
              </a:extLst>
            </p:cNvPr>
            <p:cNvGrpSpPr/>
            <p:nvPr/>
          </p:nvGrpSpPr>
          <p:grpSpPr>
            <a:xfrm>
              <a:off x="414283" y="2692854"/>
              <a:ext cx="5389049" cy="738664"/>
              <a:chOff x="414283" y="3232949"/>
              <a:chExt cx="5389049" cy="738664"/>
            </a:xfrm>
          </p:grpSpPr>
          <p:grpSp>
            <p:nvGrpSpPr>
              <p:cNvPr id="44" name="Group 43">
                <a:extLst>
                  <a:ext uri="{FF2B5EF4-FFF2-40B4-BE49-F238E27FC236}">
                    <a16:creationId xmlns:a16="http://schemas.microsoft.com/office/drawing/2014/main" id="{77D35EAD-BC56-9CBF-B8F5-26E9E95A407A}"/>
                  </a:ext>
                </a:extLst>
              </p:cNvPr>
              <p:cNvGrpSpPr/>
              <p:nvPr/>
            </p:nvGrpSpPr>
            <p:grpSpPr>
              <a:xfrm>
                <a:off x="414283" y="3302811"/>
                <a:ext cx="598940" cy="598940"/>
                <a:chOff x="414283" y="3302811"/>
                <a:chExt cx="598940" cy="598940"/>
              </a:xfrm>
            </p:grpSpPr>
            <p:sp>
              <p:nvSpPr>
                <p:cNvPr id="22" name="Oval 21">
                  <a:extLst>
                    <a:ext uri="{FF2B5EF4-FFF2-40B4-BE49-F238E27FC236}">
                      <a16:creationId xmlns:a16="http://schemas.microsoft.com/office/drawing/2014/main" id="{ED26FE49-6A15-1B70-EBA5-FB214675F92C}"/>
                    </a:ext>
                  </a:extLst>
                </p:cNvPr>
                <p:cNvSpPr/>
                <p:nvPr/>
              </p:nvSpPr>
              <p:spPr>
                <a:xfrm>
                  <a:off x="414283" y="3302811"/>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22">
                  <a:extLst>
                    <a:ext uri="{FF2B5EF4-FFF2-40B4-BE49-F238E27FC236}">
                      <a16:creationId xmlns:a16="http://schemas.microsoft.com/office/drawing/2014/main" id="{523CCC9A-8512-DFFC-0D12-86FF6446CD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3367" y="3431895"/>
                  <a:ext cx="340772" cy="340772"/>
                </a:xfrm>
                <a:prstGeom prst="rect">
                  <a:avLst/>
                </a:prstGeom>
              </p:spPr>
            </p:pic>
          </p:grpSp>
          <p:sp>
            <p:nvSpPr>
              <p:cNvPr id="21" name="TextBox 20">
                <a:extLst>
                  <a:ext uri="{FF2B5EF4-FFF2-40B4-BE49-F238E27FC236}">
                    <a16:creationId xmlns:a16="http://schemas.microsoft.com/office/drawing/2014/main" id="{879574DA-014E-5F77-D72A-4539BA6ADA03}"/>
                  </a:ext>
                </a:extLst>
              </p:cNvPr>
              <p:cNvSpPr txBox="1"/>
              <p:nvPr/>
            </p:nvSpPr>
            <p:spPr>
              <a:xfrm>
                <a:off x="1176807" y="3232949"/>
                <a:ext cx="4626525" cy="738664"/>
              </a:xfrm>
              <a:prstGeom prst="rect">
                <a:avLst/>
              </a:prstGeom>
              <a:noFill/>
            </p:spPr>
            <p:txBody>
              <a:bodyPr wrap="square">
                <a:spAutoFit/>
              </a:bodyPr>
              <a:lstStyle/>
              <a:p>
                <a:r>
                  <a:rPr lang="en-US" sz="1400" dirty="0">
                    <a:latin typeface="+mj-lt"/>
                    <a:cs typeface="Poppins SemiBold" panose="00000700000000000000" pitchFamily="2" charset="0"/>
                  </a:rPr>
                  <a:t>PCP Assistance: Help in finding and securing a Primary Care Physician to ensure ongoing medical care.</a:t>
                </a:r>
              </a:p>
            </p:txBody>
          </p:sp>
        </p:grpSp>
        <p:grpSp>
          <p:nvGrpSpPr>
            <p:cNvPr id="47" name="Group 46">
              <a:extLst>
                <a:ext uri="{FF2B5EF4-FFF2-40B4-BE49-F238E27FC236}">
                  <a16:creationId xmlns:a16="http://schemas.microsoft.com/office/drawing/2014/main" id="{44ECE451-7DC4-74B4-9764-9BD32E92317A}"/>
                </a:ext>
              </a:extLst>
            </p:cNvPr>
            <p:cNvGrpSpPr/>
            <p:nvPr/>
          </p:nvGrpSpPr>
          <p:grpSpPr>
            <a:xfrm>
              <a:off x="414283" y="3606812"/>
              <a:ext cx="5681717" cy="598940"/>
              <a:chOff x="414283" y="4158984"/>
              <a:chExt cx="5681717" cy="598940"/>
            </a:xfrm>
          </p:grpSpPr>
          <p:grpSp>
            <p:nvGrpSpPr>
              <p:cNvPr id="16" name="Group 15">
                <a:extLst>
                  <a:ext uri="{FF2B5EF4-FFF2-40B4-BE49-F238E27FC236}">
                    <a16:creationId xmlns:a16="http://schemas.microsoft.com/office/drawing/2014/main" id="{1A01398A-66E3-6355-C1EE-64AB0E45470B}"/>
                  </a:ext>
                </a:extLst>
              </p:cNvPr>
              <p:cNvGrpSpPr/>
              <p:nvPr/>
            </p:nvGrpSpPr>
            <p:grpSpPr>
              <a:xfrm>
                <a:off x="414283" y="4158984"/>
                <a:ext cx="598940" cy="598940"/>
                <a:chOff x="6170088" y="2652476"/>
                <a:chExt cx="598940" cy="598940"/>
              </a:xfrm>
            </p:grpSpPr>
            <p:sp>
              <p:nvSpPr>
                <p:cNvPr id="18" name="Oval 17">
                  <a:extLst>
                    <a:ext uri="{FF2B5EF4-FFF2-40B4-BE49-F238E27FC236}">
                      <a16:creationId xmlns:a16="http://schemas.microsoft.com/office/drawing/2014/main" id="{8BBF5D63-A6D9-14E7-9D9C-0854D6FF4BB7}"/>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a:extLst>
                    <a:ext uri="{FF2B5EF4-FFF2-40B4-BE49-F238E27FC236}">
                      <a16:creationId xmlns:a16="http://schemas.microsoft.com/office/drawing/2014/main" id="{CA8F7F09-D8FC-9ED3-0D29-1B4C9C65EC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299172" y="2781560"/>
                  <a:ext cx="340772" cy="340772"/>
                </a:xfrm>
                <a:prstGeom prst="rect">
                  <a:avLst/>
                </a:prstGeom>
              </p:spPr>
            </p:pic>
          </p:grpSp>
          <p:sp>
            <p:nvSpPr>
              <p:cNvPr id="17" name="TextBox 16">
                <a:extLst>
                  <a:ext uri="{FF2B5EF4-FFF2-40B4-BE49-F238E27FC236}">
                    <a16:creationId xmlns:a16="http://schemas.microsoft.com/office/drawing/2014/main" id="{D2FDB116-78DB-360D-F32A-0467128F4926}"/>
                  </a:ext>
                </a:extLst>
              </p:cNvPr>
              <p:cNvSpPr txBox="1"/>
              <p:nvPr/>
            </p:nvSpPr>
            <p:spPr>
              <a:xfrm>
                <a:off x="1176807" y="4196844"/>
                <a:ext cx="4919193" cy="523220"/>
              </a:xfrm>
              <a:prstGeom prst="rect">
                <a:avLst/>
              </a:prstGeom>
              <a:noFill/>
            </p:spPr>
            <p:txBody>
              <a:bodyPr wrap="square">
                <a:spAutoFit/>
              </a:bodyPr>
              <a:lstStyle/>
              <a:p>
                <a:r>
                  <a:rPr lang="en-US" sz="1400" dirty="0">
                    <a:latin typeface="+mj-lt"/>
                    <a:cs typeface="Poppins SemiBold" panose="00000700000000000000" pitchFamily="2" charset="0"/>
                  </a:rPr>
                  <a:t>DME Assistance: Support with arranging for necessary durable medical equipment and supplies.</a:t>
                </a:r>
              </a:p>
            </p:txBody>
          </p:sp>
        </p:grpSp>
        <p:grpSp>
          <p:nvGrpSpPr>
            <p:cNvPr id="53" name="Group 52">
              <a:extLst>
                <a:ext uri="{FF2B5EF4-FFF2-40B4-BE49-F238E27FC236}">
                  <a16:creationId xmlns:a16="http://schemas.microsoft.com/office/drawing/2014/main" id="{1A040CC2-6D86-203F-38F9-BC603A62EECE}"/>
                </a:ext>
              </a:extLst>
            </p:cNvPr>
            <p:cNvGrpSpPr/>
            <p:nvPr/>
          </p:nvGrpSpPr>
          <p:grpSpPr>
            <a:xfrm>
              <a:off x="414283" y="4381047"/>
              <a:ext cx="5681717" cy="954107"/>
              <a:chOff x="414283" y="4381047"/>
              <a:chExt cx="5681717" cy="954107"/>
            </a:xfrm>
          </p:grpSpPr>
          <p:grpSp>
            <p:nvGrpSpPr>
              <p:cNvPr id="49" name="Group 48">
                <a:extLst>
                  <a:ext uri="{FF2B5EF4-FFF2-40B4-BE49-F238E27FC236}">
                    <a16:creationId xmlns:a16="http://schemas.microsoft.com/office/drawing/2014/main" id="{E532B449-111A-4471-7CFA-F0FFC9D16A75}"/>
                  </a:ext>
                </a:extLst>
              </p:cNvPr>
              <p:cNvGrpSpPr/>
              <p:nvPr/>
            </p:nvGrpSpPr>
            <p:grpSpPr>
              <a:xfrm>
                <a:off x="414283" y="4558630"/>
                <a:ext cx="598940" cy="598940"/>
                <a:chOff x="6170088" y="2652476"/>
                <a:chExt cx="598940" cy="598940"/>
              </a:xfrm>
            </p:grpSpPr>
            <p:sp>
              <p:nvSpPr>
                <p:cNvPr id="51" name="Oval 50">
                  <a:extLst>
                    <a:ext uri="{FF2B5EF4-FFF2-40B4-BE49-F238E27FC236}">
                      <a16:creationId xmlns:a16="http://schemas.microsoft.com/office/drawing/2014/main" id="{16D19730-D007-F514-1FA5-88292D940E6F}"/>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Graphic 51">
                  <a:extLst>
                    <a:ext uri="{FF2B5EF4-FFF2-40B4-BE49-F238E27FC236}">
                      <a16:creationId xmlns:a16="http://schemas.microsoft.com/office/drawing/2014/main" id="{A98E2D06-A551-F129-6C83-41D5AD19C1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299172" y="2781560"/>
                  <a:ext cx="340772" cy="340772"/>
                </a:xfrm>
                <a:prstGeom prst="rect">
                  <a:avLst/>
                </a:prstGeom>
              </p:spPr>
            </p:pic>
          </p:grpSp>
          <p:sp>
            <p:nvSpPr>
              <p:cNvPr id="50" name="TextBox 49">
                <a:extLst>
                  <a:ext uri="{FF2B5EF4-FFF2-40B4-BE49-F238E27FC236}">
                    <a16:creationId xmlns:a16="http://schemas.microsoft.com/office/drawing/2014/main" id="{7D9F5831-DF69-868E-205D-6211F7FB6E85}"/>
                  </a:ext>
                </a:extLst>
              </p:cNvPr>
              <p:cNvSpPr txBox="1"/>
              <p:nvPr/>
            </p:nvSpPr>
            <p:spPr>
              <a:xfrm>
                <a:off x="1176807" y="4381047"/>
                <a:ext cx="4919193" cy="954107"/>
              </a:xfrm>
              <a:prstGeom prst="rect">
                <a:avLst/>
              </a:prstGeom>
              <a:noFill/>
            </p:spPr>
            <p:txBody>
              <a:bodyPr wrap="square">
                <a:spAutoFit/>
              </a:bodyPr>
              <a:lstStyle/>
              <a:p>
                <a:r>
                  <a:rPr lang="en-US" sz="1400" dirty="0">
                    <a:latin typeface="+mj-lt"/>
                    <a:cs typeface="Poppins SemiBold" panose="00000700000000000000" pitchFamily="2" charset="0"/>
                  </a:rPr>
                  <a:t>Transportation Services: Offer door-to-door transportation to ensure patients can travel safely to and from medical appointments and other necessary outings.</a:t>
                </a:r>
              </a:p>
            </p:txBody>
          </p:sp>
        </p:grpSp>
      </p:grpSp>
      <p:grpSp>
        <p:nvGrpSpPr>
          <p:cNvPr id="56" name="Group 55">
            <a:extLst>
              <a:ext uri="{FF2B5EF4-FFF2-40B4-BE49-F238E27FC236}">
                <a16:creationId xmlns:a16="http://schemas.microsoft.com/office/drawing/2014/main" id="{46404413-FE55-310A-C584-8C2541DAA292}"/>
              </a:ext>
            </a:extLst>
          </p:cNvPr>
          <p:cNvGrpSpPr/>
          <p:nvPr/>
        </p:nvGrpSpPr>
        <p:grpSpPr>
          <a:xfrm>
            <a:off x="-1063180" y="-772768"/>
            <a:ext cx="3071959" cy="1567678"/>
            <a:chOff x="-1063180" y="-772768"/>
            <a:chExt cx="3071959" cy="1567678"/>
          </a:xfrm>
        </p:grpSpPr>
        <p:sp>
          <p:nvSpPr>
            <p:cNvPr id="57" name="Google Shape;39;p4">
              <a:extLst>
                <a:ext uri="{FF2B5EF4-FFF2-40B4-BE49-F238E27FC236}">
                  <a16:creationId xmlns:a16="http://schemas.microsoft.com/office/drawing/2014/main" id="{D2F10DBA-0732-BD83-9F45-802A94C7EDBA}"/>
                </a:ext>
              </a:extLst>
            </p:cNvPr>
            <p:cNvSpPr/>
            <p:nvPr/>
          </p:nvSpPr>
          <p:spPr>
            <a:xfrm rot="2930782">
              <a:off x="61258" y="-589564"/>
              <a:ext cx="383791" cy="2385157"/>
            </a:xfrm>
            <a:prstGeom prst="triangle">
              <a:avLst>
                <a:gd name="adj" fmla="val 50000"/>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sp>
          <p:nvSpPr>
            <p:cNvPr id="58" name="Google Shape;40;p4">
              <a:extLst>
                <a:ext uri="{FF2B5EF4-FFF2-40B4-BE49-F238E27FC236}">
                  <a16:creationId xmlns:a16="http://schemas.microsoft.com/office/drawing/2014/main" id="{85A6EEA8-E123-4CFC-40F1-5276D012D058}"/>
                </a:ext>
              </a:extLst>
            </p:cNvPr>
            <p:cNvSpPr/>
            <p:nvPr/>
          </p:nvSpPr>
          <p:spPr>
            <a:xfrm rot="13716963">
              <a:off x="489692" y="-1458399"/>
              <a:ext cx="383791" cy="2654383"/>
            </a:xfrm>
            <a:prstGeom prst="triangle">
              <a:avLst>
                <a:gd name="adj" fmla="val 50000"/>
              </a:avLst>
            </a:prstGeom>
            <a:solidFill>
              <a:srgbClr val="8FC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sp>
          <p:nvSpPr>
            <p:cNvPr id="59" name="Google Shape;41;p4">
              <a:extLst>
                <a:ext uri="{FF2B5EF4-FFF2-40B4-BE49-F238E27FC236}">
                  <a16:creationId xmlns:a16="http://schemas.microsoft.com/office/drawing/2014/main" id="{28FB6E1A-B182-5210-78CE-68F25CBFCBD6}"/>
                </a:ext>
              </a:extLst>
            </p:cNvPr>
            <p:cNvSpPr/>
            <p:nvPr/>
          </p:nvSpPr>
          <p:spPr>
            <a:xfrm rot="3697583">
              <a:off x="-378795" y="-1457153"/>
              <a:ext cx="1016387" cy="2385157"/>
            </a:xfrm>
            <a:prstGeom prst="triangle">
              <a:avLst>
                <a:gd name="adj" fmla="val 50000"/>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grpSp>
    </p:spTree>
    <p:extLst>
      <p:ext uri="{BB962C8B-B14F-4D97-AF65-F5344CB8AC3E}">
        <p14:creationId xmlns:p14="http://schemas.microsoft.com/office/powerpoint/2010/main" val="2895500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BF3782-4FC3-079F-BE78-E8DF6D9A8B8C}"/>
              </a:ext>
            </a:extLst>
          </p:cNvPr>
          <p:cNvGrpSpPr/>
          <p:nvPr/>
        </p:nvGrpSpPr>
        <p:grpSpPr>
          <a:xfrm>
            <a:off x="4992896" y="2213442"/>
            <a:ext cx="2150124" cy="3544727"/>
            <a:chOff x="5057451" y="2222047"/>
            <a:chExt cx="2150124" cy="3544727"/>
          </a:xfrm>
          <a:solidFill>
            <a:srgbClr val="8FCF11"/>
          </a:solidFill>
        </p:grpSpPr>
        <p:sp>
          <p:nvSpPr>
            <p:cNvPr id="3" name="Freeform 5">
              <a:extLst>
                <a:ext uri="{FF2B5EF4-FFF2-40B4-BE49-F238E27FC236}">
                  <a16:creationId xmlns:a16="http://schemas.microsoft.com/office/drawing/2014/main" id="{C9E59114-81EB-D0D8-561F-7908ADAC1675}"/>
                </a:ext>
              </a:extLst>
            </p:cNvPr>
            <p:cNvSpPr>
              <a:spLocks/>
            </p:cNvSpPr>
            <p:nvPr/>
          </p:nvSpPr>
          <p:spPr bwMode="auto">
            <a:xfrm>
              <a:off x="5834142" y="5615935"/>
              <a:ext cx="578218" cy="150839"/>
            </a:xfrm>
            <a:custGeom>
              <a:avLst/>
              <a:gdLst>
                <a:gd name="T0" fmla="*/ 339 w 339"/>
                <a:gd name="T1" fmla="*/ 45 h 89"/>
                <a:gd name="T2" fmla="*/ 291 w 339"/>
                <a:gd name="T3" fmla="*/ 89 h 89"/>
                <a:gd name="T4" fmla="*/ 48 w 339"/>
                <a:gd name="T5" fmla="*/ 89 h 89"/>
                <a:gd name="T6" fmla="*/ 0 w 339"/>
                <a:gd name="T7" fmla="*/ 45 h 89"/>
                <a:gd name="T8" fmla="*/ 0 w 339"/>
                <a:gd name="T9" fmla="*/ 45 h 89"/>
                <a:gd name="T10" fmla="*/ 48 w 339"/>
                <a:gd name="T11" fmla="*/ 0 h 89"/>
                <a:gd name="T12" fmla="*/ 291 w 339"/>
                <a:gd name="T13" fmla="*/ 0 h 89"/>
                <a:gd name="T14" fmla="*/ 339 w 339"/>
                <a:gd name="T15" fmla="*/ 4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9" h="89">
                  <a:moveTo>
                    <a:pt x="339" y="45"/>
                  </a:moveTo>
                  <a:cubicBezTo>
                    <a:pt x="339" y="69"/>
                    <a:pt x="318" y="89"/>
                    <a:pt x="291" y="89"/>
                  </a:cubicBezTo>
                  <a:cubicBezTo>
                    <a:pt x="48" y="89"/>
                    <a:pt x="48" y="89"/>
                    <a:pt x="48" y="89"/>
                  </a:cubicBezTo>
                  <a:cubicBezTo>
                    <a:pt x="21" y="89"/>
                    <a:pt x="0" y="69"/>
                    <a:pt x="0" y="45"/>
                  </a:cubicBezTo>
                  <a:cubicBezTo>
                    <a:pt x="0" y="45"/>
                    <a:pt x="0" y="45"/>
                    <a:pt x="0" y="45"/>
                  </a:cubicBezTo>
                  <a:cubicBezTo>
                    <a:pt x="0" y="20"/>
                    <a:pt x="21" y="0"/>
                    <a:pt x="48" y="0"/>
                  </a:cubicBezTo>
                  <a:cubicBezTo>
                    <a:pt x="291" y="0"/>
                    <a:pt x="291" y="0"/>
                    <a:pt x="291" y="0"/>
                  </a:cubicBezTo>
                  <a:cubicBezTo>
                    <a:pt x="318" y="0"/>
                    <a:pt x="339" y="20"/>
                    <a:pt x="339" y="45"/>
                  </a:cubicBezTo>
                  <a:close/>
                </a:path>
              </a:pathLst>
            </a:custGeom>
            <a:grpFill/>
            <a:ln w="631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id-ID" sz="1351"/>
            </a:p>
          </p:txBody>
        </p:sp>
        <p:sp>
          <p:nvSpPr>
            <p:cNvPr id="4" name="Freeform 6">
              <a:extLst>
                <a:ext uri="{FF2B5EF4-FFF2-40B4-BE49-F238E27FC236}">
                  <a16:creationId xmlns:a16="http://schemas.microsoft.com/office/drawing/2014/main" id="{0214227D-4AD4-E444-0A7A-7C230E0BD2E3}"/>
                </a:ext>
              </a:extLst>
            </p:cNvPr>
            <p:cNvSpPr>
              <a:spLocks/>
            </p:cNvSpPr>
            <p:nvPr/>
          </p:nvSpPr>
          <p:spPr bwMode="auto">
            <a:xfrm>
              <a:off x="5695211" y="5557716"/>
              <a:ext cx="856080" cy="128346"/>
            </a:xfrm>
            <a:custGeom>
              <a:avLst/>
              <a:gdLst>
                <a:gd name="T0" fmla="*/ 68 w 503"/>
                <a:gd name="T1" fmla="*/ 75 h 75"/>
                <a:gd name="T2" fmla="*/ 434 w 503"/>
                <a:gd name="T3" fmla="*/ 75 h 75"/>
                <a:gd name="T4" fmla="*/ 464 w 503"/>
                <a:gd name="T5" fmla="*/ 45 h 75"/>
                <a:gd name="T6" fmla="*/ 503 w 503"/>
                <a:gd name="T7" fmla="*/ 0 h 75"/>
                <a:gd name="T8" fmla="*/ 0 w 503"/>
                <a:gd name="T9" fmla="*/ 0 h 75"/>
                <a:gd name="T10" fmla="*/ 3 w 503"/>
                <a:gd name="T11" fmla="*/ 6 h 75"/>
                <a:gd name="T12" fmla="*/ 68 w 503"/>
                <a:gd name="T13" fmla="*/ 75 h 75"/>
              </a:gdLst>
              <a:ahLst/>
              <a:cxnLst>
                <a:cxn ang="0">
                  <a:pos x="T0" y="T1"/>
                </a:cxn>
                <a:cxn ang="0">
                  <a:pos x="T2" y="T3"/>
                </a:cxn>
                <a:cxn ang="0">
                  <a:pos x="T4" y="T5"/>
                </a:cxn>
                <a:cxn ang="0">
                  <a:pos x="T6" y="T7"/>
                </a:cxn>
                <a:cxn ang="0">
                  <a:pos x="T8" y="T9"/>
                </a:cxn>
                <a:cxn ang="0">
                  <a:pos x="T10" y="T11"/>
                </a:cxn>
                <a:cxn ang="0">
                  <a:pos x="T12" y="T13"/>
                </a:cxn>
              </a:cxnLst>
              <a:rect l="0" t="0" r="r" b="b"/>
              <a:pathLst>
                <a:path w="503" h="75">
                  <a:moveTo>
                    <a:pt x="68" y="75"/>
                  </a:moveTo>
                  <a:cubicBezTo>
                    <a:pt x="434" y="75"/>
                    <a:pt x="434" y="75"/>
                    <a:pt x="434" y="75"/>
                  </a:cubicBezTo>
                  <a:cubicBezTo>
                    <a:pt x="440" y="70"/>
                    <a:pt x="449" y="60"/>
                    <a:pt x="464" y="45"/>
                  </a:cubicBezTo>
                  <a:cubicBezTo>
                    <a:pt x="485" y="24"/>
                    <a:pt x="497" y="10"/>
                    <a:pt x="503" y="0"/>
                  </a:cubicBezTo>
                  <a:cubicBezTo>
                    <a:pt x="0" y="0"/>
                    <a:pt x="0" y="0"/>
                    <a:pt x="0" y="0"/>
                  </a:cubicBezTo>
                  <a:cubicBezTo>
                    <a:pt x="1" y="2"/>
                    <a:pt x="2" y="4"/>
                    <a:pt x="3" y="6"/>
                  </a:cubicBezTo>
                  <a:cubicBezTo>
                    <a:pt x="8" y="13"/>
                    <a:pt x="56" y="62"/>
                    <a:pt x="68" y="75"/>
                  </a:cubicBezTo>
                  <a:close/>
                </a:path>
              </a:pathLst>
            </a:custGeom>
            <a:grpFill/>
            <a:ln w="631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id-ID" sz="1351"/>
            </a:p>
          </p:txBody>
        </p:sp>
        <p:sp>
          <p:nvSpPr>
            <p:cNvPr id="5" name="Freeform 7">
              <a:extLst>
                <a:ext uri="{FF2B5EF4-FFF2-40B4-BE49-F238E27FC236}">
                  <a16:creationId xmlns:a16="http://schemas.microsoft.com/office/drawing/2014/main" id="{F9D36D67-2039-1795-773B-8F9739770788}"/>
                </a:ext>
              </a:extLst>
            </p:cNvPr>
            <p:cNvSpPr>
              <a:spLocks/>
            </p:cNvSpPr>
            <p:nvPr/>
          </p:nvSpPr>
          <p:spPr bwMode="auto">
            <a:xfrm>
              <a:off x="5666101" y="5136953"/>
              <a:ext cx="919591" cy="87328"/>
            </a:xfrm>
            <a:custGeom>
              <a:avLst/>
              <a:gdLst>
                <a:gd name="T0" fmla="*/ 540 w 540"/>
                <a:gd name="T1" fmla="*/ 25 h 51"/>
                <a:gd name="T2" fmla="*/ 517 w 540"/>
                <a:gd name="T3" fmla="*/ 51 h 51"/>
                <a:gd name="T4" fmla="*/ 23 w 540"/>
                <a:gd name="T5" fmla="*/ 51 h 51"/>
                <a:gd name="T6" fmla="*/ 0 w 540"/>
                <a:gd name="T7" fmla="*/ 25 h 51"/>
                <a:gd name="T8" fmla="*/ 0 w 540"/>
                <a:gd name="T9" fmla="*/ 25 h 51"/>
                <a:gd name="T10" fmla="*/ 23 w 540"/>
                <a:gd name="T11" fmla="*/ 0 h 51"/>
                <a:gd name="T12" fmla="*/ 517 w 540"/>
                <a:gd name="T13" fmla="*/ 0 h 51"/>
                <a:gd name="T14" fmla="*/ 540 w 540"/>
                <a:gd name="T15" fmla="*/ 25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0" h="51">
                  <a:moveTo>
                    <a:pt x="540" y="25"/>
                  </a:moveTo>
                  <a:cubicBezTo>
                    <a:pt x="540" y="40"/>
                    <a:pt x="529" y="51"/>
                    <a:pt x="517" y="51"/>
                  </a:cubicBezTo>
                  <a:cubicBezTo>
                    <a:pt x="23" y="51"/>
                    <a:pt x="23" y="51"/>
                    <a:pt x="23" y="51"/>
                  </a:cubicBezTo>
                  <a:cubicBezTo>
                    <a:pt x="10" y="51"/>
                    <a:pt x="0" y="40"/>
                    <a:pt x="0" y="25"/>
                  </a:cubicBezTo>
                  <a:cubicBezTo>
                    <a:pt x="0" y="25"/>
                    <a:pt x="0" y="25"/>
                    <a:pt x="0" y="25"/>
                  </a:cubicBezTo>
                  <a:cubicBezTo>
                    <a:pt x="0" y="11"/>
                    <a:pt x="10" y="0"/>
                    <a:pt x="23" y="0"/>
                  </a:cubicBezTo>
                  <a:cubicBezTo>
                    <a:pt x="517" y="0"/>
                    <a:pt x="517" y="0"/>
                    <a:pt x="517" y="0"/>
                  </a:cubicBezTo>
                  <a:cubicBezTo>
                    <a:pt x="529" y="0"/>
                    <a:pt x="540" y="11"/>
                    <a:pt x="540" y="25"/>
                  </a:cubicBezTo>
                  <a:close/>
                </a:path>
              </a:pathLst>
            </a:custGeom>
            <a:grpFill/>
            <a:ln w="631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id-ID" sz="1351"/>
            </a:p>
          </p:txBody>
        </p:sp>
        <p:sp>
          <p:nvSpPr>
            <p:cNvPr id="6" name="Freeform 8">
              <a:extLst>
                <a:ext uri="{FF2B5EF4-FFF2-40B4-BE49-F238E27FC236}">
                  <a16:creationId xmlns:a16="http://schemas.microsoft.com/office/drawing/2014/main" id="{DBC7BA3C-D25A-3E88-BE3C-AAC2B01D893F}"/>
                </a:ext>
              </a:extLst>
            </p:cNvPr>
            <p:cNvSpPr>
              <a:spLocks/>
            </p:cNvSpPr>
            <p:nvPr/>
          </p:nvSpPr>
          <p:spPr bwMode="auto">
            <a:xfrm>
              <a:off x="5666101" y="5265299"/>
              <a:ext cx="919591" cy="88651"/>
            </a:xfrm>
            <a:custGeom>
              <a:avLst/>
              <a:gdLst>
                <a:gd name="T0" fmla="*/ 540 w 540"/>
                <a:gd name="T1" fmla="*/ 26 h 52"/>
                <a:gd name="T2" fmla="*/ 517 w 540"/>
                <a:gd name="T3" fmla="*/ 52 h 52"/>
                <a:gd name="T4" fmla="*/ 23 w 540"/>
                <a:gd name="T5" fmla="*/ 52 h 52"/>
                <a:gd name="T6" fmla="*/ 0 w 540"/>
                <a:gd name="T7" fmla="*/ 26 h 52"/>
                <a:gd name="T8" fmla="*/ 0 w 540"/>
                <a:gd name="T9" fmla="*/ 26 h 52"/>
                <a:gd name="T10" fmla="*/ 23 w 540"/>
                <a:gd name="T11" fmla="*/ 0 h 52"/>
                <a:gd name="T12" fmla="*/ 517 w 540"/>
                <a:gd name="T13" fmla="*/ 0 h 52"/>
                <a:gd name="T14" fmla="*/ 540 w 540"/>
                <a:gd name="T15" fmla="*/ 26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0" h="52">
                  <a:moveTo>
                    <a:pt x="540" y="26"/>
                  </a:moveTo>
                  <a:cubicBezTo>
                    <a:pt x="540" y="40"/>
                    <a:pt x="529" y="52"/>
                    <a:pt x="517" y="52"/>
                  </a:cubicBezTo>
                  <a:cubicBezTo>
                    <a:pt x="23" y="52"/>
                    <a:pt x="23" y="52"/>
                    <a:pt x="23" y="52"/>
                  </a:cubicBezTo>
                  <a:cubicBezTo>
                    <a:pt x="10" y="52"/>
                    <a:pt x="0" y="40"/>
                    <a:pt x="0" y="26"/>
                  </a:cubicBezTo>
                  <a:cubicBezTo>
                    <a:pt x="0" y="26"/>
                    <a:pt x="0" y="26"/>
                    <a:pt x="0" y="26"/>
                  </a:cubicBezTo>
                  <a:cubicBezTo>
                    <a:pt x="0" y="12"/>
                    <a:pt x="10" y="0"/>
                    <a:pt x="23" y="0"/>
                  </a:cubicBezTo>
                  <a:cubicBezTo>
                    <a:pt x="517" y="0"/>
                    <a:pt x="517" y="0"/>
                    <a:pt x="517" y="0"/>
                  </a:cubicBezTo>
                  <a:cubicBezTo>
                    <a:pt x="529" y="0"/>
                    <a:pt x="540" y="12"/>
                    <a:pt x="540" y="26"/>
                  </a:cubicBezTo>
                  <a:close/>
                </a:path>
              </a:pathLst>
            </a:custGeom>
            <a:grpFill/>
            <a:ln w="631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id-ID" sz="1351"/>
            </a:p>
          </p:txBody>
        </p:sp>
        <p:sp>
          <p:nvSpPr>
            <p:cNvPr id="7" name="Freeform 9">
              <a:extLst>
                <a:ext uri="{FF2B5EF4-FFF2-40B4-BE49-F238E27FC236}">
                  <a16:creationId xmlns:a16="http://schemas.microsoft.com/office/drawing/2014/main" id="{E15A4C3D-D25F-83F1-1364-48687761F1AF}"/>
                </a:ext>
              </a:extLst>
            </p:cNvPr>
            <p:cNvSpPr>
              <a:spLocks/>
            </p:cNvSpPr>
            <p:nvPr/>
          </p:nvSpPr>
          <p:spPr bwMode="auto">
            <a:xfrm>
              <a:off x="5666101" y="5393645"/>
              <a:ext cx="919591" cy="88651"/>
            </a:xfrm>
            <a:custGeom>
              <a:avLst/>
              <a:gdLst>
                <a:gd name="T0" fmla="*/ 540 w 540"/>
                <a:gd name="T1" fmla="*/ 26 h 52"/>
                <a:gd name="T2" fmla="*/ 517 w 540"/>
                <a:gd name="T3" fmla="*/ 52 h 52"/>
                <a:gd name="T4" fmla="*/ 23 w 540"/>
                <a:gd name="T5" fmla="*/ 52 h 52"/>
                <a:gd name="T6" fmla="*/ 0 w 540"/>
                <a:gd name="T7" fmla="*/ 26 h 52"/>
                <a:gd name="T8" fmla="*/ 0 w 540"/>
                <a:gd name="T9" fmla="*/ 26 h 52"/>
                <a:gd name="T10" fmla="*/ 23 w 540"/>
                <a:gd name="T11" fmla="*/ 0 h 52"/>
                <a:gd name="T12" fmla="*/ 517 w 540"/>
                <a:gd name="T13" fmla="*/ 0 h 52"/>
                <a:gd name="T14" fmla="*/ 540 w 540"/>
                <a:gd name="T15" fmla="*/ 26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0" h="52">
                  <a:moveTo>
                    <a:pt x="540" y="26"/>
                  </a:moveTo>
                  <a:cubicBezTo>
                    <a:pt x="540" y="40"/>
                    <a:pt x="529" y="52"/>
                    <a:pt x="517" y="52"/>
                  </a:cubicBezTo>
                  <a:cubicBezTo>
                    <a:pt x="23" y="52"/>
                    <a:pt x="23" y="52"/>
                    <a:pt x="23" y="52"/>
                  </a:cubicBezTo>
                  <a:cubicBezTo>
                    <a:pt x="10" y="52"/>
                    <a:pt x="0" y="40"/>
                    <a:pt x="0" y="26"/>
                  </a:cubicBezTo>
                  <a:cubicBezTo>
                    <a:pt x="0" y="26"/>
                    <a:pt x="0" y="26"/>
                    <a:pt x="0" y="26"/>
                  </a:cubicBezTo>
                  <a:cubicBezTo>
                    <a:pt x="0" y="12"/>
                    <a:pt x="10" y="0"/>
                    <a:pt x="23" y="0"/>
                  </a:cubicBezTo>
                  <a:cubicBezTo>
                    <a:pt x="517" y="0"/>
                    <a:pt x="517" y="0"/>
                    <a:pt x="517" y="0"/>
                  </a:cubicBezTo>
                  <a:cubicBezTo>
                    <a:pt x="529" y="0"/>
                    <a:pt x="540" y="12"/>
                    <a:pt x="540" y="26"/>
                  </a:cubicBezTo>
                  <a:close/>
                </a:path>
              </a:pathLst>
            </a:custGeom>
            <a:grpFill/>
            <a:ln w="631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id-ID" sz="1351"/>
            </a:p>
          </p:txBody>
        </p:sp>
        <p:sp>
          <p:nvSpPr>
            <p:cNvPr id="8" name="Freeform 10">
              <a:extLst>
                <a:ext uri="{FF2B5EF4-FFF2-40B4-BE49-F238E27FC236}">
                  <a16:creationId xmlns:a16="http://schemas.microsoft.com/office/drawing/2014/main" id="{E637C252-7DCC-8B13-3BA3-B49C1761EDCE}"/>
                </a:ext>
              </a:extLst>
            </p:cNvPr>
            <p:cNvSpPr>
              <a:spLocks/>
            </p:cNvSpPr>
            <p:nvPr/>
          </p:nvSpPr>
          <p:spPr bwMode="auto">
            <a:xfrm>
              <a:off x="5666101" y="5510082"/>
              <a:ext cx="910329" cy="54249"/>
            </a:xfrm>
            <a:custGeom>
              <a:avLst/>
              <a:gdLst>
                <a:gd name="T0" fmla="*/ 535 w 535"/>
                <a:gd name="T1" fmla="*/ 16 h 32"/>
                <a:gd name="T2" fmla="*/ 513 w 535"/>
                <a:gd name="T3" fmla="*/ 32 h 32"/>
                <a:gd name="T4" fmla="*/ 23 w 535"/>
                <a:gd name="T5" fmla="*/ 32 h 32"/>
                <a:gd name="T6" fmla="*/ 0 w 535"/>
                <a:gd name="T7" fmla="*/ 16 h 32"/>
                <a:gd name="T8" fmla="*/ 0 w 535"/>
                <a:gd name="T9" fmla="*/ 16 h 32"/>
                <a:gd name="T10" fmla="*/ 23 w 535"/>
                <a:gd name="T11" fmla="*/ 0 h 32"/>
                <a:gd name="T12" fmla="*/ 513 w 535"/>
                <a:gd name="T13" fmla="*/ 0 h 32"/>
                <a:gd name="T14" fmla="*/ 535 w 535"/>
                <a:gd name="T15" fmla="*/ 16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5" h="32">
                  <a:moveTo>
                    <a:pt x="535" y="16"/>
                  </a:moveTo>
                  <a:cubicBezTo>
                    <a:pt x="535" y="25"/>
                    <a:pt x="525" y="32"/>
                    <a:pt x="513" y="32"/>
                  </a:cubicBezTo>
                  <a:cubicBezTo>
                    <a:pt x="23" y="32"/>
                    <a:pt x="23" y="32"/>
                    <a:pt x="23" y="32"/>
                  </a:cubicBezTo>
                  <a:cubicBezTo>
                    <a:pt x="10" y="32"/>
                    <a:pt x="0" y="25"/>
                    <a:pt x="0" y="16"/>
                  </a:cubicBezTo>
                  <a:cubicBezTo>
                    <a:pt x="0" y="16"/>
                    <a:pt x="0" y="16"/>
                    <a:pt x="0" y="16"/>
                  </a:cubicBezTo>
                  <a:cubicBezTo>
                    <a:pt x="0" y="7"/>
                    <a:pt x="10" y="0"/>
                    <a:pt x="23" y="0"/>
                  </a:cubicBezTo>
                  <a:cubicBezTo>
                    <a:pt x="513" y="0"/>
                    <a:pt x="513" y="0"/>
                    <a:pt x="513" y="0"/>
                  </a:cubicBezTo>
                  <a:cubicBezTo>
                    <a:pt x="525" y="0"/>
                    <a:pt x="535" y="7"/>
                    <a:pt x="535" y="16"/>
                  </a:cubicBezTo>
                  <a:close/>
                </a:path>
              </a:pathLst>
            </a:custGeom>
            <a:grpFill/>
            <a:ln w="631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id-ID" sz="1351"/>
            </a:p>
          </p:txBody>
        </p:sp>
        <p:sp>
          <p:nvSpPr>
            <p:cNvPr id="9" name="Freeform 11">
              <a:extLst>
                <a:ext uri="{FF2B5EF4-FFF2-40B4-BE49-F238E27FC236}">
                  <a16:creationId xmlns:a16="http://schemas.microsoft.com/office/drawing/2014/main" id="{D8E9EFF2-C34E-DA4A-AA8E-1F0FA68F7710}"/>
                </a:ext>
              </a:extLst>
            </p:cNvPr>
            <p:cNvSpPr>
              <a:spLocks/>
            </p:cNvSpPr>
            <p:nvPr/>
          </p:nvSpPr>
          <p:spPr bwMode="auto">
            <a:xfrm>
              <a:off x="5658163" y="5007284"/>
              <a:ext cx="934146" cy="88651"/>
            </a:xfrm>
            <a:custGeom>
              <a:avLst/>
              <a:gdLst>
                <a:gd name="T0" fmla="*/ 548 w 548"/>
                <a:gd name="T1" fmla="*/ 26 h 52"/>
                <a:gd name="T2" fmla="*/ 524 w 548"/>
                <a:gd name="T3" fmla="*/ 52 h 52"/>
                <a:gd name="T4" fmla="*/ 23 w 548"/>
                <a:gd name="T5" fmla="*/ 52 h 52"/>
                <a:gd name="T6" fmla="*/ 0 w 548"/>
                <a:gd name="T7" fmla="*/ 26 h 52"/>
                <a:gd name="T8" fmla="*/ 0 w 548"/>
                <a:gd name="T9" fmla="*/ 26 h 52"/>
                <a:gd name="T10" fmla="*/ 23 w 548"/>
                <a:gd name="T11" fmla="*/ 0 h 52"/>
                <a:gd name="T12" fmla="*/ 524 w 548"/>
                <a:gd name="T13" fmla="*/ 0 h 52"/>
                <a:gd name="T14" fmla="*/ 548 w 548"/>
                <a:gd name="T15" fmla="*/ 26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8" h="52">
                  <a:moveTo>
                    <a:pt x="548" y="26"/>
                  </a:moveTo>
                  <a:cubicBezTo>
                    <a:pt x="548" y="40"/>
                    <a:pt x="537" y="52"/>
                    <a:pt x="524" y="52"/>
                  </a:cubicBezTo>
                  <a:cubicBezTo>
                    <a:pt x="23" y="52"/>
                    <a:pt x="23" y="52"/>
                    <a:pt x="23" y="52"/>
                  </a:cubicBezTo>
                  <a:cubicBezTo>
                    <a:pt x="10" y="52"/>
                    <a:pt x="0" y="40"/>
                    <a:pt x="0" y="26"/>
                  </a:cubicBezTo>
                  <a:cubicBezTo>
                    <a:pt x="0" y="26"/>
                    <a:pt x="0" y="26"/>
                    <a:pt x="0" y="26"/>
                  </a:cubicBezTo>
                  <a:cubicBezTo>
                    <a:pt x="0" y="12"/>
                    <a:pt x="10" y="0"/>
                    <a:pt x="23" y="0"/>
                  </a:cubicBezTo>
                  <a:cubicBezTo>
                    <a:pt x="524" y="0"/>
                    <a:pt x="524" y="0"/>
                    <a:pt x="524" y="0"/>
                  </a:cubicBezTo>
                  <a:cubicBezTo>
                    <a:pt x="537" y="0"/>
                    <a:pt x="548" y="12"/>
                    <a:pt x="548" y="26"/>
                  </a:cubicBezTo>
                  <a:close/>
                </a:path>
              </a:pathLst>
            </a:custGeom>
            <a:grpFill/>
            <a:ln w="631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id-ID" sz="1351"/>
            </a:p>
          </p:txBody>
        </p:sp>
        <p:sp>
          <p:nvSpPr>
            <p:cNvPr id="10" name="Freeform 12">
              <a:extLst>
                <a:ext uri="{FF2B5EF4-FFF2-40B4-BE49-F238E27FC236}">
                  <a16:creationId xmlns:a16="http://schemas.microsoft.com/office/drawing/2014/main" id="{14077275-82DB-C1C7-14D9-1649A1094129}"/>
                </a:ext>
              </a:extLst>
            </p:cNvPr>
            <p:cNvSpPr>
              <a:spLocks/>
            </p:cNvSpPr>
            <p:nvPr/>
          </p:nvSpPr>
          <p:spPr bwMode="auto">
            <a:xfrm>
              <a:off x="5787832" y="2222047"/>
              <a:ext cx="1419743" cy="897098"/>
            </a:xfrm>
            <a:custGeom>
              <a:avLst/>
              <a:gdLst>
                <a:gd name="T0" fmla="*/ 0 w 1073"/>
                <a:gd name="T1" fmla="*/ 0 h 678"/>
                <a:gd name="T2" fmla="*/ 1073 w 1073"/>
                <a:gd name="T3" fmla="*/ 678 h 678"/>
                <a:gd name="T4" fmla="*/ 868 w 1073"/>
                <a:gd name="T5" fmla="*/ 238 h 678"/>
                <a:gd name="T6" fmla="*/ 401 w 1073"/>
                <a:gd name="T7" fmla="*/ 0 h 678"/>
                <a:gd name="T8" fmla="*/ 0 w 1073"/>
                <a:gd name="T9" fmla="*/ 0 h 678"/>
              </a:gdLst>
              <a:ahLst/>
              <a:cxnLst>
                <a:cxn ang="0">
                  <a:pos x="T0" y="T1"/>
                </a:cxn>
                <a:cxn ang="0">
                  <a:pos x="T2" y="T3"/>
                </a:cxn>
                <a:cxn ang="0">
                  <a:pos x="T4" y="T5"/>
                </a:cxn>
                <a:cxn ang="0">
                  <a:pos x="T6" y="T7"/>
                </a:cxn>
                <a:cxn ang="0">
                  <a:pos x="T8" y="T9"/>
                </a:cxn>
              </a:cxnLst>
              <a:rect l="0" t="0" r="r" b="b"/>
              <a:pathLst>
                <a:path w="1073" h="678">
                  <a:moveTo>
                    <a:pt x="0" y="0"/>
                  </a:moveTo>
                  <a:lnTo>
                    <a:pt x="1073" y="678"/>
                  </a:lnTo>
                  <a:lnTo>
                    <a:pt x="868" y="238"/>
                  </a:lnTo>
                  <a:lnTo>
                    <a:pt x="401" y="0"/>
                  </a:lnTo>
                  <a:lnTo>
                    <a:pt x="0" y="0"/>
                  </a:lnTo>
                  <a:close/>
                </a:path>
              </a:pathLst>
            </a:custGeom>
            <a:grpFill/>
            <a:ln w="631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id-ID" sz="1351"/>
            </a:p>
          </p:txBody>
        </p:sp>
        <p:sp>
          <p:nvSpPr>
            <p:cNvPr id="11" name="Freeform 13">
              <a:extLst>
                <a:ext uri="{FF2B5EF4-FFF2-40B4-BE49-F238E27FC236}">
                  <a16:creationId xmlns:a16="http://schemas.microsoft.com/office/drawing/2014/main" id="{1F1B2957-661A-564D-BF60-7C44A577355D}"/>
                </a:ext>
              </a:extLst>
            </p:cNvPr>
            <p:cNvSpPr>
              <a:spLocks/>
            </p:cNvSpPr>
            <p:nvPr/>
          </p:nvSpPr>
          <p:spPr bwMode="auto">
            <a:xfrm>
              <a:off x="5787832" y="2222047"/>
              <a:ext cx="1419743" cy="897098"/>
            </a:xfrm>
            <a:custGeom>
              <a:avLst/>
              <a:gdLst>
                <a:gd name="T0" fmla="*/ 0 w 1073"/>
                <a:gd name="T1" fmla="*/ 0 h 678"/>
                <a:gd name="T2" fmla="*/ 1073 w 1073"/>
                <a:gd name="T3" fmla="*/ 678 h 678"/>
                <a:gd name="T4" fmla="*/ 868 w 1073"/>
                <a:gd name="T5" fmla="*/ 238 h 678"/>
                <a:gd name="T6" fmla="*/ 401 w 1073"/>
                <a:gd name="T7" fmla="*/ 0 h 678"/>
              </a:gdLst>
              <a:ahLst/>
              <a:cxnLst>
                <a:cxn ang="0">
                  <a:pos x="T0" y="T1"/>
                </a:cxn>
                <a:cxn ang="0">
                  <a:pos x="T2" y="T3"/>
                </a:cxn>
                <a:cxn ang="0">
                  <a:pos x="T4" y="T5"/>
                </a:cxn>
                <a:cxn ang="0">
                  <a:pos x="T6" y="T7"/>
                </a:cxn>
              </a:cxnLst>
              <a:rect l="0" t="0" r="r" b="b"/>
              <a:pathLst>
                <a:path w="1073" h="678">
                  <a:moveTo>
                    <a:pt x="0" y="0"/>
                  </a:moveTo>
                  <a:lnTo>
                    <a:pt x="1073" y="678"/>
                  </a:lnTo>
                  <a:lnTo>
                    <a:pt x="868" y="238"/>
                  </a:lnTo>
                  <a:lnTo>
                    <a:pt x="401" y="0"/>
                  </a:lnTo>
                </a:path>
              </a:pathLst>
            </a:custGeom>
            <a:grpFill/>
            <a:ln w="631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id-ID" sz="1351"/>
            </a:p>
          </p:txBody>
        </p:sp>
        <p:sp>
          <p:nvSpPr>
            <p:cNvPr id="12" name="Freeform 14">
              <a:extLst>
                <a:ext uri="{FF2B5EF4-FFF2-40B4-BE49-F238E27FC236}">
                  <a16:creationId xmlns:a16="http://schemas.microsoft.com/office/drawing/2014/main" id="{84ADAD7B-39D3-4F8D-ADA8-C1C7280DCCCB}"/>
                </a:ext>
              </a:extLst>
            </p:cNvPr>
            <p:cNvSpPr>
              <a:spLocks/>
            </p:cNvSpPr>
            <p:nvPr/>
          </p:nvSpPr>
          <p:spPr bwMode="auto">
            <a:xfrm>
              <a:off x="5057451" y="2955074"/>
              <a:ext cx="2150124" cy="632467"/>
            </a:xfrm>
            <a:custGeom>
              <a:avLst/>
              <a:gdLst>
                <a:gd name="T0" fmla="*/ 0 w 1625"/>
                <a:gd name="T1" fmla="*/ 0 h 478"/>
                <a:gd name="T2" fmla="*/ 1625 w 1625"/>
                <a:gd name="T3" fmla="*/ 204 h 478"/>
                <a:gd name="T4" fmla="*/ 1608 w 1625"/>
                <a:gd name="T5" fmla="*/ 426 h 478"/>
                <a:gd name="T6" fmla="*/ 0 w 1625"/>
                <a:gd name="T7" fmla="*/ 478 h 478"/>
                <a:gd name="T8" fmla="*/ 0 w 1625"/>
                <a:gd name="T9" fmla="*/ 0 h 478"/>
              </a:gdLst>
              <a:ahLst/>
              <a:cxnLst>
                <a:cxn ang="0">
                  <a:pos x="T0" y="T1"/>
                </a:cxn>
                <a:cxn ang="0">
                  <a:pos x="T2" y="T3"/>
                </a:cxn>
                <a:cxn ang="0">
                  <a:pos x="T4" y="T5"/>
                </a:cxn>
                <a:cxn ang="0">
                  <a:pos x="T6" y="T7"/>
                </a:cxn>
                <a:cxn ang="0">
                  <a:pos x="T8" y="T9"/>
                </a:cxn>
              </a:cxnLst>
              <a:rect l="0" t="0" r="r" b="b"/>
              <a:pathLst>
                <a:path w="1625" h="478">
                  <a:moveTo>
                    <a:pt x="0" y="0"/>
                  </a:moveTo>
                  <a:lnTo>
                    <a:pt x="1625" y="204"/>
                  </a:lnTo>
                  <a:lnTo>
                    <a:pt x="1608" y="426"/>
                  </a:lnTo>
                  <a:lnTo>
                    <a:pt x="0" y="478"/>
                  </a:lnTo>
                  <a:lnTo>
                    <a:pt x="0" y="0"/>
                  </a:lnTo>
                  <a:close/>
                </a:path>
              </a:pathLst>
            </a:custGeom>
            <a:grpFill/>
            <a:ln w="631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id-ID" sz="1351"/>
            </a:p>
          </p:txBody>
        </p:sp>
        <p:sp>
          <p:nvSpPr>
            <p:cNvPr id="13" name="Freeform 15">
              <a:extLst>
                <a:ext uri="{FF2B5EF4-FFF2-40B4-BE49-F238E27FC236}">
                  <a16:creationId xmlns:a16="http://schemas.microsoft.com/office/drawing/2014/main" id="{2A2EFE32-77EB-577B-2D0C-47070A31F1D6}"/>
                </a:ext>
              </a:extLst>
            </p:cNvPr>
            <p:cNvSpPr>
              <a:spLocks/>
            </p:cNvSpPr>
            <p:nvPr/>
          </p:nvSpPr>
          <p:spPr bwMode="auto">
            <a:xfrm>
              <a:off x="5222845" y="2536957"/>
              <a:ext cx="1984730" cy="1561321"/>
            </a:xfrm>
            <a:custGeom>
              <a:avLst/>
              <a:gdLst>
                <a:gd name="T0" fmla="*/ 1295 w 1500"/>
                <a:gd name="T1" fmla="*/ 0 h 1180"/>
                <a:gd name="T2" fmla="*/ 0 w 1500"/>
                <a:gd name="T3" fmla="*/ 1077 h 1180"/>
                <a:gd name="T4" fmla="*/ 57 w 1500"/>
                <a:gd name="T5" fmla="*/ 1180 h 1180"/>
                <a:gd name="T6" fmla="*/ 1500 w 1500"/>
                <a:gd name="T7" fmla="*/ 440 h 1180"/>
                <a:gd name="T8" fmla="*/ 1295 w 1500"/>
                <a:gd name="T9" fmla="*/ 0 h 1180"/>
              </a:gdLst>
              <a:ahLst/>
              <a:cxnLst>
                <a:cxn ang="0">
                  <a:pos x="T0" y="T1"/>
                </a:cxn>
                <a:cxn ang="0">
                  <a:pos x="T2" y="T3"/>
                </a:cxn>
                <a:cxn ang="0">
                  <a:pos x="T4" y="T5"/>
                </a:cxn>
                <a:cxn ang="0">
                  <a:pos x="T6" y="T7"/>
                </a:cxn>
                <a:cxn ang="0">
                  <a:pos x="T8" y="T9"/>
                </a:cxn>
              </a:cxnLst>
              <a:rect l="0" t="0" r="r" b="b"/>
              <a:pathLst>
                <a:path w="1500" h="1180">
                  <a:moveTo>
                    <a:pt x="1295" y="0"/>
                  </a:moveTo>
                  <a:lnTo>
                    <a:pt x="0" y="1077"/>
                  </a:lnTo>
                  <a:lnTo>
                    <a:pt x="57" y="1180"/>
                  </a:lnTo>
                  <a:lnTo>
                    <a:pt x="1500" y="440"/>
                  </a:lnTo>
                  <a:lnTo>
                    <a:pt x="1295" y="0"/>
                  </a:lnTo>
                  <a:close/>
                </a:path>
              </a:pathLst>
            </a:custGeom>
            <a:grpFill/>
            <a:ln w="631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id-ID" sz="1351"/>
            </a:p>
          </p:txBody>
        </p:sp>
        <p:sp>
          <p:nvSpPr>
            <p:cNvPr id="14" name="Freeform 16">
              <a:extLst>
                <a:ext uri="{FF2B5EF4-FFF2-40B4-BE49-F238E27FC236}">
                  <a16:creationId xmlns:a16="http://schemas.microsoft.com/office/drawing/2014/main" id="{B3BBFDE5-F23A-45A8-1CA6-B01322A2A4D3}"/>
                </a:ext>
              </a:extLst>
            </p:cNvPr>
            <p:cNvSpPr>
              <a:spLocks/>
            </p:cNvSpPr>
            <p:nvPr/>
          </p:nvSpPr>
          <p:spPr bwMode="auto">
            <a:xfrm>
              <a:off x="5222845" y="2536957"/>
              <a:ext cx="1984730" cy="1561321"/>
            </a:xfrm>
            <a:custGeom>
              <a:avLst/>
              <a:gdLst>
                <a:gd name="T0" fmla="*/ 1295 w 1500"/>
                <a:gd name="T1" fmla="*/ 0 h 1180"/>
                <a:gd name="T2" fmla="*/ 0 w 1500"/>
                <a:gd name="T3" fmla="*/ 1077 h 1180"/>
                <a:gd name="T4" fmla="*/ 57 w 1500"/>
                <a:gd name="T5" fmla="*/ 1180 h 1180"/>
                <a:gd name="T6" fmla="*/ 1500 w 1500"/>
                <a:gd name="T7" fmla="*/ 440 h 1180"/>
              </a:gdLst>
              <a:ahLst/>
              <a:cxnLst>
                <a:cxn ang="0">
                  <a:pos x="T0" y="T1"/>
                </a:cxn>
                <a:cxn ang="0">
                  <a:pos x="T2" y="T3"/>
                </a:cxn>
                <a:cxn ang="0">
                  <a:pos x="T4" y="T5"/>
                </a:cxn>
                <a:cxn ang="0">
                  <a:pos x="T6" y="T7"/>
                </a:cxn>
              </a:cxnLst>
              <a:rect l="0" t="0" r="r" b="b"/>
              <a:pathLst>
                <a:path w="1500" h="1180">
                  <a:moveTo>
                    <a:pt x="1295" y="0"/>
                  </a:moveTo>
                  <a:lnTo>
                    <a:pt x="0" y="1077"/>
                  </a:lnTo>
                  <a:lnTo>
                    <a:pt x="57" y="1180"/>
                  </a:lnTo>
                  <a:lnTo>
                    <a:pt x="1500" y="440"/>
                  </a:lnTo>
                </a:path>
              </a:pathLst>
            </a:custGeom>
            <a:grpFill/>
            <a:ln w="631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id-ID" sz="1351"/>
            </a:p>
          </p:txBody>
        </p:sp>
        <p:sp>
          <p:nvSpPr>
            <p:cNvPr id="15" name="Freeform 17">
              <a:extLst>
                <a:ext uri="{FF2B5EF4-FFF2-40B4-BE49-F238E27FC236}">
                  <a16:creationId xmlns:a16="http://schemas.microsoft.com/office/drawing/2014/main" id="{EAFCE6AE-977D-1CE7-C4CE-6024DEEA4284}"/>
                </a:ext>
              </a:extLst>
            </p:cNvPr>
            <p:cNvSpPr>
              <a:spLocks/>
            </p:cNvSpPr>
            <p:nvPr/>
          </p:nvSpPr>
          <p:spPr bwMode="auto">
            <a:xfrm>
              <a:off x="5222845" y="3961993"/>
              <a:ext cx="1598369" cy="639083"/>
            </a:xfrm>
            <a:custGeom>
              <a:avLst/>
              <a:gdLst>
                <a:gd name="T0" fmla="*/ 0 w 1208"/>
                <a:gd name="T1" fmla="*/ 0 h 483"/>
                <a:gd name="T2" fmla="*/ 1208 w 1208"/>
                <a:gd name="T3" fmla="*/ 258 h 483"/>
                <a:gd name="T4" fmla="*/ 1138 w 1208"/>
                <a:gd name="T5" fmla="*/ 483 h 483"/>
                <a:gd name="T6" fmla="*/ 57 w 1208"/>
                <a:gd name="T7" fmla="*/ 103 h 483"/>
                <a:gd name="T8" fmla="*/ 0 w 1208"/>
                <a:gd name="T9" fmla="*/ 0 h 483"/>
              </a:gdLst>
              <a:ahLst/>
              <a:cxnLst>
                <a:cxn ang="0">
                  <a:pos x="T0" y="T1"/>
                </a:cxn>
                <a:cxn ang="0">
                  <a:pos x="T2" y="T3"/>
                </a:cxn>
                <a:cxn ang="0">
                  <a:pos x="T4" y="T5"/>
                </a:cxn>
                <a:cxn ang="0">
                  <a:pos x="T6" y="T7"/>
                </a:cxn>
                <a:cxn ang="0">
                  <a:pos x="T8" y="T9"/>
                </a:cxn>
              </a:cxnLst>
              <a:rect l="0" t="0" r="r" b="b"/>
              <a:pathLst>
                <a:path w="1208" h="483">
                  <a:moveTo>
                    <a:pt x="0" y="0"/>
                  </a:moveTo>
                  <a:lnTo>
                    <a:pt x="1208" y="258"/>
                  </a:lnTo>
                  <a:lnTo>
                    <a:pt x="1138" y="483"/>
                  </a:lnTo>
                  <a:lnTo>
                    <a:pt x="57" y="103"/>
                  </a:lnTo>
                  <a:lnTo>
                    <a:pt x="0" y="0"/>
                  </a:lnTo>
                  <a:close/>
                </a:path>
              </a:pathLst>
            </a:custGeom>
            <a:grpFill/>
            <a:ln w="631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id-ID" sz="1351" dirty="0"/>
            </a:p>
          </p:txBody>
        </p:sp>
        <p:sp>
          <p:nvSpPr>
            <p:cNvPr id="16" name="Freeform 18">
              <a:extLst>
                <a:ext uri="{FF2B5EF4-FFF2-40B4-BE49-F238E27FC236}">
                  <a16:creationId xmlns:a16="http://schemas.microsoft.com/office/drawing/2014/main" id="{026AC65D-24C4-AA0F-EBA0-8B2B20C337D1}"/>
                </a:ext>
              </a:extLst>
            </p:cNvPr>
            <p:cNvSpPr>
              <a:spLocks/>
            </p:cNvSpPr>
            <p:nvPr/>
          </p:nvSpPr>
          <p:spPr bwMode="auto">
            <a:xfrm>
              <a:off x="5442489" y="3224997"/>
              <a:ext cx="1765086" cy="1286105"/>
            </a:xfrm>
            <a:custGeom>
              <a:avLst/>
              <a:gdLst>
                <a:gd name="T0" fmla="*/ 1334 w 1334"/>
                <a:gd name="T1" fmla="*/ 0 h 972"/>
                <a:gd name="T2" fmla="*/ 0 w 1334"/>
                <a:gd name="T3" fmla="*/ 860 h 972"/>
                <a:gd name="T4" fmla="*/ 31 w 1334"/>
                <a:gd name="T5" fmla="*/ 972 h 972"/>
                <a:gd name="T6" fmla="*/ 1317 w 1334"/>
                <a:gd name="T7" fmla="*/ 222 h 972"/>
                <a:gd name="T8" fmla="*/ 1334 w 1334"/>
                <a:gd name="T9" fmla="*/ 0 h 972"/>
              </a:gdLst>
              <a:ahLst/>
              <a:cxnLst>
                <a:cxn ang="0">
                  <a:pos x="T0" y="T1"/>
                </a:cxn>
                <a:cxn ang="0">
                  <a:pos x="T2" y="T3"/>
                </a:cxn>
                <a:cxn ang="0">
                  <a:pos x="T4" y="T5"/>
                </a:cxn>
                <a:cxn ang="0">
                  <a:pos x="T6" y="T7"/>
                </a:cxn>
                <a:cxn ang="0">
                  <a:pos x="T8" y="T9"/>
                </a:cxn>
              </a:cxnLst>
              <a:rect l="0" t="0" r="r" b="b"/>
              <a:pathLst>
                <a:path w="1334" h="972">
                  <a:moveTo>
                    <a:pt x="1334" y="0"/>
                  </a:moveTo>
                  <a:lnTo>
                    <a:pt x="0" y="860"/>
                  </a:lnTo>
                  <a:lnTo>
                    <a:pt x="31" y="972"/>
                  </a:lnTo>
                  <a:lnTo>
                    <a:pt x="1317" y="222"/>
                  </a:lnTo>
                  <a:lnTo>
                    <a:pt x="1334" y="0"/>
                  </a:lnTo>
                  <a:close/>
                </a:path>
              </a:pathLst>
            </a:custGeom>
            <a:grpFill/>
            <a:ln w="631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id-ID" sz="1351"/>
            </a:p>
          </p:txBody>
        </p:sp>
        <p:sp>
          <p:nvSpPr>
            <p:cNvPr id="17" name="Freeform 19">
              <a:extLst>
                <a:ext uri="{FF2B5EF4-FFF2-40B4-BE49-F238E27FC236}">
                  <a16:creationId xmlns:a16="http://schemas.microsoft.com/office/drawing/2014/main" id="{F7DB7D98-E2B5-714A-8576-A5B60352E259}"/>
                </a:ext>
              </a:extLst>
            </p:cNvPr>
            <p:cNvSpPr>
              <a:spLocks/>
            </p:cNvSpPr>
            <p:nvPr/>
          </p:nvSpPr>
          <p:spPr bwMode="auto">
            <a:xfrm>
              <a:off x="5442489" y="3224997"/>
              <a:ext cx="1765086" cy="1286105"/>
            </a:xfrm>
            <a:custGeom>
              <a:avLst/>
              <a:gdLst>
                <a:gd name="T0" fmla="*/ 1334 w 1334"/>
                <a:gd name="T1" fmla="*/ 0 h 972"/>
                <a:gd name="T2" fmla="*/ 0 w 1334"/>
                <a:gd name="T3" fmla="*/ 860 h 972"/>
                <a:gd name="T4" fmla="*/ 31 w 1334"/>
                <a:gd name="T5" fmla="*/ 972 h 972"/>
                <a:gd name="T6" fmla="*/ 1317 w 1334"/>
                <a:gd name="T7" fmla="*/ 222 h 972"/>
              </a:gdLst>
              <a:ahLst/>
              <a:cxnLst>
                <a:cxn ang="0">
                  <a:pos x="T0" y="T1"/>
                </a:cxn>
                <a:cxn ang="0">
                  <a:pos x="T2" y="T3"/>
                </a:cxn>
                <a:cxn ang="0">
                  <a:pos x="T4" y="T5"/>
                </a:cxn>
                <a:cxn ang="0">
                  <a:pos x="T6" y="T7"/>
                </a:cxn>
              </a:cxnLst>
              <a:rect l="0" t="0" r="r" b="b"/>
              <a:pathLst>
                <a:path w="1334" h="972">
                  <a:moveTo>
                    <a:pt x="1334" y="0"/>
                  </a:moveTo>
                  <a:lnTo>
                    <a:pt x="0" y="860"/>
                  </a:lnTo>
                  <a:lnTo>
                    <a:pt x="31" y="972"/>
                  </a:lnTo>
                  <a:lnTo>
                    <a:pt x="1317" y="222"/>
                  </a:lnTo>
                </a:path>
              </a:pathLst>
            </a:custGeom>
            <a:grpFill/>
            <a:ln w="631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id-ID" sz="1351"/>
            </a:p>
          </p:txBody>
        </p:sp>
        <p:sp>
          <p:nvSpPr>
            <p:cNvPr id="18" name="Freeform 20">
              <a:extLst>
                <a:ext uri="{FF2B5EF4-FFF2-40B4-BE49-F238E27FC236}">
                  <a16:creationId xmlns:a16="http://schemas.microsoft.com/office/drawing/2014/main" id="{D5553D67-7D00-5C09-63D7-8431B6EC68B9}"/>
                </a:ext>
              </a:extLst>
            </p:cNvPr>
            <p:cNvSpPr>
              <a:spLocks/>
            </p:cNvSpPr>
            <p:nvPr/>
          </p:nvSpPr>
          <p:spPr bwMode="auto">
            <a:xfrm>
              <a:off x="5442489" y="4362909"/>
              <a:ext cx="1208039" cy="563663"/>
            </a:xfrm>
            <a:custGeom>
              <a:avLst/>
              <a:gdLst>
                <a:gd name="T0" fmla="*/ 0 w 913"/>
                <a:gd name="T1" fmla="*/ 0 h 426"/>
                <a:gd name="T2" fmla="*/ 913 w 913"/>
                <a:gd name="T3" fmla="*/ 361 h 426"/>
                <a:gd name="T4" fmla="*/ 864 w 913"/>
                <a:gd name="T5" fmla="*/ 426 h 426"/>
                <a:gd name="T6" fmla="*/ 31 w 913"/>
                <a:gd name="T7" fmla="*/ 112 h 426"/>
                <a:gd name="T8" fmla="*/ 0 w 913"/>
                <a:gd name="T9" fmla="*/ 0 h 426"/>
              </a:gdLst>
              <a:ahLst/>
              <a:cxnLst>
                <a:cxn ang="0">
                  <a:pos x="T0" y="T1"/>
                </a:cxn>
                <a:cxn ang="0">
                  <a:pos x="T2" y="T3"/>
                </a:cxn>
                <a:cxn ang="0">
                  <a:pos x="T4" y="T5"/>
                </a:cxn>
                <a:cxn ang="0">
                  <a:pos x="T6" y="T7"/>
                </a:cxn>
                <a:cxn ang="0">
                  <a:pos x="T8" y="T9"/>
                </a:cxn>
              </a:cxnLst>
              <a:rect l="0" t="0" r="r" b="b"/>
              <a:pathLst>
                <a:path w="913" h="426">
                  <a:moveTo>
                    <a:pt x="0" y="0"/>
                  </a:moveTo>
                  <a:lnTo>
                    <a:pt x="913" y="361"/>
                  </a:lnTo>
                  <a:lnTo>
                    <a:pt x="864" y="426"/>
                  </a:lnTo>
                  <a:lnTo>
                    <a:pt x="31" y="112"/>
                  </a:lnTo>
                  <a:lnTo>
                    <a:pt x="0" y="0"/>
                  </a:lnTo>
                  <a:close/>
                </a:path>
              </a:pathLst>
            </a:custGeom>
            <a:grpFill/>
            <a:ln w="631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id-ID" sz="1351"/>
            </a:p>
          </p:txBody>
        </p:sp>
        <p:sp>
          <p:nvSpPr>
            <p:cNvPr id="19" name="Freeform 21">
              <a:extLst>
                <a:ext uri="{FF2B5EF4-FFF2-40B4-BE49-F238E27FC236}">
                  <a16:creationId xmlns:a16="http://schemas.microsoft.com/office/drawing/2014/main" id="{3C2AB952-5410-1EC0-A2A9-2B03C7954D95}"/>
                </a:ext>
              </a:extLst>
            </p:cNvPr>
            <p:cNvSpPr>
              <a:spLocks/>
            </p:cNvSpPr>
            <p:nvPr/>
          </p:nvSpPr>
          <p:spPr bwMode="auto">
            <a:xfrm>
              <a:off x="5057451" y="2222047"/>
              <a:ext cx="1260965" cy="1365494"/>
            </a:xfrm>
            <a:custGeom>
              <a:avLst/>
              <a:gdLst>
                <a:gd name="T0" fmla="*/ 552 w 953"/>
                <a:gd name="T1" fmla="*/ 0 h 1032"/>
                <a:gd name="T2" fmla="*/ 0 w 953"/>
                <a:gd name="T3" fmla="*/ 554 h 1032"/>
                <a:gd name="T4" fmla="*/ 0 w 953"/>
                <a:gd name="T5" fmla="*/ 1032 h 1032"/>
                <a:gd name="T6" fmla="*/ 953 w 953"/>
                <a:gd name="T7" fmla="*/ 0 h 1032"/>
                <a:gd name="T8" fmla="*/ 552 w 953"/>
                <a:gd name="T9" fmla="*/ 0 h 1032"/>
              </a:gdLst>
              <a:ahLst/>
              <a:cxnLst>
                <a:cxn ang="0">
                  <a:pos x="T0" y="T1"/>
                </a:cxn>
                <a:cxn ang="0">
                  <a:pos x="T2" y="T3"/>
                </a:cxn>
                <a:cxn ang="0">
                  <a:pos x="T4" y="T5"/>
                </a:cxn>
                <a:cxn ang="0">
                  <a:pos x="T6" y="T7"/>
                </a:cxn>
                <a:cxn ang="0">
                  <a:pos x="T8" y="T9"/>
                </a:cxn>
              </a:cxnLst>
              <a:rect l="0" t="0" r="r" b="b"/>
              <a:pathLst>
                <a:path w="953" h="1032">
                  <a:moveTo>
                    <a:pt x="552" y="0"/>
                  </a:moveTo>
                  <a:lnTo>
                    <a:pt x="0" y="554"/>
                  </a:lnTo>
                  <a:lnTo>
                    <a:pt x="0" y="1032"/>
                  </a:lnTo>
                  <a:lnTo>
                    <a:pt x="953" y="0"/>
                  </a:lnTo>
                  <a:lnTo>
                    <a:pt x="552" y="0"/>
                  </a:lnTo>
                  <a:close/>
                </a:path>
              </a:pathLst>
            </a:custGeom>
            <a:grpFill/>
            <a:ln w="631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id-ID" sz="1351"/>
            </a:p>
          </p:txBody>
        </p:sp>
        <p:sp>
          <p:nvSpPr>
            <p:cNvPr id="20" name="Freeform 22">
              <a:extLst>
                <a:ext uri="{FF2B5EF4-FFF2-40B4-BE49-F238E27FC236}">
                  <a16:creationId xmlns:a16="http://schemas.microsoft.com/office/drawing/2014/main" id="{D6F4E1CF-D3FE-F069-CB6A-DD2037EB2A0D}"/>
                </a:ext>
              </a:extLst>
            </p:cNvPr>
            <p:cNvSpPr>
              <a:spLocks/>
            </p:cNvSpPr>
            <p:nvPr/>
          </p:nvSpPr>
          <p:spPr bwMode="auto">
            <a:xfrm>
              <a:off x="5602590" y="4303367"/>
              <a:ext cx="1218624" cy="623205"/>
            </a:xfrm>
            <a:custGeom>
              <a:avLst/>
              <a:gdLst>
                <a:gd name="T0" fmla="*/ 58 w 921"/>
                <a:gd name="T1" fmla="*/ 471 h 471"/>
                <a:gd name="T2" fmla="*/ 851 w 921"/>
                <a:gd name="T3" fmla="*/ 225 h 471"/>
                <a:gd name="T4" fmla="*/ 921 w 921"/>
                <a:gd name="T5" fmla="*/ 0 h 471"/>
                <a:gd name="T6" fmla="*/ 0 w 921"/>
                <a:gd name="T7" fmla="*/ 415 h 471"/>
                <a:gd name="T8" fmla="*/ 58 w 921"/>
                <a:gd name="T9" fmla="*/ 471 h 471"/>
              </a:gdLst>
              <a:ahLst/>
              <a:cxnLst>
                <a:cxn ang="0">
                  <a:pos x="T0" y="T1"/>
                </a:cxn>
                <a:cxn ang="0">
                  <a:pos x="T2" y="T3"/>
                </a:cxn>
                <a:cxn ang="0">
                  <a:pos x="T4" y="T5"/>
                </a:cxn>
                <a:cxn ang="0">
                  <a:pos x="T6" y="T7"/>
                </a:cxn>
                <a:cxn ang="0">
                  <a:pos x="T8" y="T9"/>
                </a:cxn>
              </a:cxnLst>
              <a:rect l="0" t="0" r="r" b="b"/>
              <a:pathLst>
                <a:path w="921" h="471">
                  <a:moveTo>
                    <a:pt x="58" y="471"/>
                  </a:moveTo>
                  <a:lnTo>
                    <a:pt x="851" y="225"/>
                  </a:lnTo>
                  <a:lnTo>
                    <a:pt x="921" y="0"/>
                  </a:lnTo>
                  <a:lnTo>
                    <a:pt x="0" y="415"/>
                  </a:lnTo>
                  <a:lnTo>
                    <a:pt x="58" y="471"/>
                  </a:lnTo>
                  <a:close/>
                </a:path>
              </a:pathLst>
            </a:custGeom>
            <a:grpFill/>
            <a:ln w="631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id-ID" sz="1351"/>
            </a:p>
          </p:txBody>
        </p:sp>
        <p:sp>
          <p:nvSpPr>
            <p:cNvPr id="21" name="Freeform 23">
              <a:extLst>
                <a:ext uri="{FF2B5EF4-FFF2-40B4-BE49-F238E27FC236}">
                  <a16:creationId xmlns:a16="http://schemas.microsoft.com/office/drawing/2014/main" id="{12E6EB97-9D4E-9A20-FC5E-7756A81CD8F9}"/>
                </a:ext>
              </a:extLst>
            </p:cNvPr>
            <p:cNvSpPr>
              <a:spLocks/>
            </p:cNvSpPr>
            <p:nvPr/>
          </p:nvSpPr>
          <p:spPr bwMode="auto">
            <a:xfrm>
              <a:off x="5602590" y="4840567"/>
              <a:ext cx="1047937" cy="86005"/>
            </a:xfrm>
            <a:custGeom>
              <a:avLst/>
              <a:gdLst>
                <a:gd name="T0" fmla="*/ 0 w 792"/>
                <a:gd name="T1" fmla="*/ 9 h 65"/>
                <a:gd name="T2" fmla="*/ 792 w 792"/>
                <a:gd name="T3" fmla="*/ 0 h 65"/>
                <a:gd name="T4" fmla="*/ 743 w 792"/>
                <a:gd name="T5" fmla="*/ 65 h 65"/>
                <a:gd name="T6" fmla="*/ 58 w 792"/>
                <a:gd name="T7" fmla="*/ 65 h 65"/>
                <a:gd name="T8" fmla="*/ 0 w 792"/>
                <a:gd name="T9" fmla="*/ 9 h 65"/>
              </a:gdLst>
              <a:ahLst/>
              <a:cxnLst>
                <a:cxn ang="0">
                  <a:pos x="T0" y="T1"/>
                </a:cxn>
                <a:cxn ang="0">
                  <a:pos x="T2" y="T3"/>
                </a:cxn>
                <a:cxn ang="0">
                  <a:pos x="T4" y="T5"/>
                </a:cxn>
                <a:cxn ang="0">
                  <a:pos x="T6" y="T7"/>
                </a:cxn>
                <a:cxn ang="0">
                  <a:pos x="T8" y="T9"/>
                </a:cxn>
              </a:cxnLst>
              <a:rect l="0" t="0" r="r" b="b"/>
              <a:pathLst>
                <a:path w="792" h="65">
                  <a:moveTo>
                    <a:pt x="0" y="9"/>
                  </a:moveTo>
                  <a:lnTo>
                    <a:pt x="792" y="0"/>
                  </a:lnTo>
                  <a:lnTo>
                    <a:pt x="743" y="65"/>
                  </a:lnTo>
                  <a:lnTo>
                    <a:pt x="58" y="65"/>
                  </a:lnTo>
                  <a:lnTo>
                    <a:pt x="0" y="9"/>
                  </a:lnTo>
                  <a:close/>
                </a:path>
              </a:pathLst>
            </a:custGeom>
            <a:grpFill/>
            <a:ln w="631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id-ID" sz="1351"/>
            </a:p>
          </p:txBody>
        </p:sp>
      </p:grpSp>
      <p:sp>
        <p:nvSpPr>
          <p:cNvPr id="22" name="Freeform: Shape 21">
            <a:extLst>
              <a:ext uri="{FF2B5EF4-FFF2-40B4-BE49-F238E27FC236}">
                <a16:creationId xmlns:a16="http://schemas.microsoft.com/office/drawing/2014/main" id="{D15B0737-4B76-556B-DDDD-0E1F55AA2A97}"/>
              </a:ext>
            </a:extLst>
          </p:cNvPr>
          <p:cNvSpPr/>
          <p:nvPr/>
        </p:nvSpPr>
        <p:spPr>
          <a:xfrm rot="4500000">
            <a:off x="8193515" y="3102763"/>
            <a:ext cx="672382" cy="755256"/>
          </a:xfrm>
          <a:custGeom>
            <a:avLst/>
            <a:gdLst>
              <a:gd name="connsiteX0" fmla="*/ 1263423 w 2526846"/>
              <a:gd name="connsiteY0" fmla="*/ 0 h 2838291"/>
              <a:gd name="connsiteX1" fmla="*/ 1396808 w 2526846"/>
              <a:gd name="connsiteY1" fmla="*/ 31204 h 2838291"/>
              <a:gd name="connsiteX2" fmla="*/ 2361449 w 2526846"/>
              <a:gd name="connsiteY2" fmla="*/ 513410 h 2838291"/>
              <a:gd name="connsiteX3" fmla="*/ 2526846 w 2526846"/>
              <a:gd name="connsiteY3" fmla="*/ 781183 h 2838291"/>
              <a:gd name="connsiteX4" fmla="*/ 2526846 w 2526846"/>
              <a:gd name="connsiteY4" fmla="*/ 2057108 h 2838291"/>
              <a:gd name="connsiteX5" fmla="*/ 2361449 w 2526846"/>
              <a:gd name="connsiteY5" fmla="*/ 2324881 h 2838291"/>
              <a:gd name="connsiteX6" fmla="*/ 1396808 w 2526846"/>
              <a:gd name="connsiteY6" fmla="*/ 2807087 h 2838291"/>
              <a:gd name="connsiteX7" fmla="*/ 1130038 w 2526846"/>
              <a:gd name="connsiteY7" fmla="*/ 2807087 h 2838291"/>
              <a:gd name="connsiteX8" fmla="*/ 165398 w 2526846"/>
              <a:gd name="connsiteY8" fmla="*/ 2324881 h 2838291"/>
              <a:gd name="connsiteX9" fmla="*/ 0 w 2526846"/>
              <a:gd name="connsiteY9" fmla="*/ 2057108 h 2838291"/>
              <a:gd name="connsiteX10" fmla="*/ 0 w 2526846"/>
              <a:gd name="connsiteY10" fmla="*/ 781183 h 2838291"/>
              <a:gd name="connsiteX11" fmla="*/ 165398 w 2526846"/>
              <a:gd name="connsiteY11" fmla="*/ 513410 h 2838291"/>
              <a:gd name="connsiteX12" fmla="*/ 1130038 w 2526846"/>
              <a:gd name="connsiteY12" fmla="*/ 31204 h 2838291"/>
              <a:gd name="connsiteX13" fmla="*/ 1263423 w 2526846"/>
              <a:gd name="connsiteY13" fmla="*/ 0 h 283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6846" h="2838291">
                <a:moveTo>
                  <a:pt x="1263423" y="0"/>
                </a:moveTo>
                <a:cubicBezTo>
                  <a:pt x="1309041" y="0"/>
                  <a:pt x="1354659" y="10401"/>
                  <a:pt x="1396808" y="31204"/>
                </a:cubicBezTo>
                <a:cubicBezTo>
                  <a:pt x="1396808" y="31204"/>
                  <a:pt x="1396808" y="31204"/>
                  <a:pt x="2361449" y="513410"/>
                </a:cubicBezTo>
                <a:cubicBezTo>
                  <a:pt x="2462821" y="564618"/>
                  <a:pt x="2526846" y="668100"/>
                  <a:pt x="2526846" y="781183"/>
                </a:cubicBezTo>
                <a:cubicBezTo>
                  <a:pt x="2526846" y="781183"/>
                  <a:pt x="2526846" y="781183"/>
                  <a:pt x="2526846" y="2057108"/>
                </a:cubicBezTo>
                <a:cubicBezTo>
                  <a:pt x="2526846" y="2170191"/>
                  <a:pt x="2462821" y="2273674"/>
                  <a:pt x="2361449" y="2324881"/>
                </a:cubicBezTo>
                <a:cubicBezTo>
                  <a:pt x="2361449" y="2324881"/>
                  <a:pt x="2361449" y="2324881"/>
                  <a:pt x="1396808" y="2807087"/>
                </a:cubicBezTo>
                <a:cubicBezTo>
                  <a:pt x="1312509" y="2848693"/>
                  <a:pt x="1214337" y="2848693"/>
                  <a:pt x="1130038" y="2807087"/>
                </a:cubicBezTo>
                <a:cubicBezTo>
                  <a:pt x="1130038" y="2807087"/>
                  <a:pt x="1130038" y="2807087"/>
                  <a:pt x="165398" y="2324881"/>
                </a:cubicBezTo>
                <a:cubicBezTo>
                  <a:pt x="64025" y="2273674"/>
                  <a:pt x="0" y="2170191"/>
                  <a:pt x="0" y="2057108"/>
                </a:cubicBezTo>
                <a:cubicBezTo>
                  <a:pt x="0" y="2057108"/>
                  <a:pt x="0" y="2057108"/>
                  <a:pt x="0" y="781183"/>
                </a:cubicBezTo>
                <a:cubicBezTo>
                  <a:pt x="0" y="668100"/>
                  <a:pt x="64025" y="564618"/>
                  <a:pt x="165398" y="513410"/>
                </a:cubicBezTo>
                <a:cubicBezTo>
                  <a:pt x="165398" y="513410"/>
                  <a:pt x="165398" y="513410"/>
                  <a:pt x="1130038" y="31204"/>
                </a:cubicBezTo>
                <a:cubicBezTo>
                  <a:pt x="1172188" y="10401"/>
                  <a:pt x="1217806" y="0"/>
                  <a:pt x="1263423" y="0"/>
                </a:cubicBezTo>
                <a:close/>
              </a:path>
            </a:pathLst>
          </a:custGeom>
          <a:solidFill>
            <a:srgbClr val="69A2E8"/>
          </a:solidFill>
          <a:ln w="631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351" dirty="0">
              <a:solidFill>
                <a:schemeClr val="tx1"/>
              </a:solidFill>
            </a:endParaRPr>
          </a:p>
        </p:txBody>
      </p:sp>
      <p:sp>
        <p:nvSpPr>
          <p:cNvPr id="23" name="Freeform: Shape 22">
            <a:extLst>
              <a:ext uri="{FF2B5EF4-FFF2-40B4-BE49-F238E27FC236}">
                <a16:creationId xmlns:a16="http://schemas.microsoft.com/office/drawing/2014/main" id="{BCA566DE-095C-F6CE-AC0D-AB87FAF28B93}"/>
              </a:ext>
            </a:extLst>
          </p:cNvPr>
          <p:cNvSpPr/>
          <p:nvPr/>
        </p:nvSpPr>
        <p:spPr>
          <a:xfrm rot="4500000">
            <a:off x="8250980" y="3167310"/>
            <a:ext cx="557453" cy="626162"/>
          </a:xfrm>
          <a:custGeom>
            <a:avLst/>
            <a:gdLst>
              <a:gd name="connsiteX0" fmla="*/ 1263423 w 2526846"/>
              <a:gd name="connsiteY0" fmla="*/ 0 h 2838291"/>
              <a:gd name="connsiteX1" fmla="*/ 1396808 w 2526846"/>
              <a:gd name="connsiteY1" fmla="*/ 31204 h 2838291"/>
              <a:gd name="connsiteX2" fmla="*/ 2361449 w 2526846"/>
              <a:gd name="connsiteY2" fmla="*/ 513410 h 2838291"/>
              <a:gd name="connsiteX3" fmla="*/ 2526846 w 2526846"/>
              <a:gd name="connsiteY3" fmla="*/ 781183 h 2838291"/>
              <a:gd name="connsiteX4" fmla="*/ 2526846 w 2526846"/>
              <a:gd name="connsiteY4" fmla="*/ 2057108 h 2838291"/>
              <a:gd name="connsiteX5" fmla="*/ 2361449 w 2526846"/>
              <a:gd name="connsiteY5" fmla="*/ 2324881 h 2838291"/>
              <a:gd name="connsiteX6" fmla="*/ 1396808 w 2526846"/>
              <a:gd name="connsiteY6" fmla="*/ 2807087 h 2838291"/>
              <a:gd name="connsiteX7" fmla="*/ 1130038 w 2526846"/>
              <a:gd name="connsiteY7" fmla="*/ 2807087 h 2838291"/>
              <a:gd name="connsiteX8" fmla="*/ 165398 w 2526846"/>
              <a:gd name="connsiteY8" fmla="*/ 2324881 h 2838291"/>
              <a:gd name="connsiteX9" fmla="*/ 0 w 2526846"/>
              <a:gd name="connsiteY9" fmla="*/ 2057108 h 2838291"/>
              <a:gd name="connsiteX10" fmla="*/ 0 w 2526846"/>
              <a:gd name="connsiteY10" fmla="*/ 781183 h 2838291"/>
              <a:gd name="connsiteX11" fmla="*/ 165398 w 2526846"/>
              <a:gd name="connsiteY11" fmla="*/ 513410 h 2838291"/>
              <a:gd name="connsiteX12" fmla="*/ 1130038 w 2526846"/>
              <a:gd name="connsiteY12" fmla="*/ 31204 h 2838291"/>
              <a:gd name="connsiteX13" fmla="*/ 1263423 w 2526846"/>
              <a:gd name="connsiteY13" fmla="*/ 0 h 283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6846" h="2838291">
                <a:moveTo>
                  <a:pt x="1263423" y="0"/>
                </a:moveTo>
                <a:cubicBezTo>
                  <a:pt x="1309041" y="0"/>
                  <a:pt x="1354659" y="10401"/>
                  <a:pt x="1396808" y="31204"/>
                </a:cubicBezTo>
                <a:cubicBezTo>
                  <a:pt x="1396808" y="31204"/>
                  <a:pt x="1396808" y="31204"/>
                  <a:pt x="2361449" y="513410"/>
                </a:cubicBezTo>
                <a:cubicBezTo>
                  <a:pt x="2462821" y="564618"/>
                  <a:pt x="2526846" y="668100"/>
                  <a:pt x="2526846" y="781183"/>
                </a:cubicBezTo>
                <a:cubicBezTo>
                  <a:pt x="2526846" y="781183"/>
                  <a:pt x="2526846" y="781183"/>
                  <a:pt x="2526846" y="2057108"/>
                </a:cubicBezTo>
                <a:cubicBezTo>
                  <a:pt x="2526846" y="2170191"/>
                  <a:pt x="2462821" y="2273674"/>
                  <a:pt x="2361449" y="2324881"/>
                </a:cubicBezTo>
                <a:cubicBezTo>
                  <a:pt x="2361449" y="2324881"/>
                  <a:pt x="2361449" y="2324881"/>
                  <a:pt x="1396808" y="2807087"/>
                </a:cubicBezTo>
                <a:cubicBezTo>
                  <a:pt x="1312509" y="2848693"/>
                  <a:pt x="1214337" y="2848693"/>
                  <a:pt x="1130038" y="2807087"/>
                </a:cubicBezTo>
                <a:cubicBezTo>
                  <a:pt x="1130038" y="2807087"/>
                  <a:pt x="1130038" y="2807087"/>
                  <a:pt x="165398" y="2324881"/>
                </a:cubicBezTo>
                <a:cubicBezTo>
                  <a:pt x="64025" y="2273674"/>
                  <a:pt x="0" y="2170191"/>
                  <a:pt x="0" y="2057108"/>
                </a:cubicBezTo>
                <a:cubicBezTo>
                  <a:pt x="0" y="2057108"/>
                  <a:pt x="0" y="2057108"/>
                  <a:pt x="0" y="781183"/>
                </a:cubicBezTo>
                <a:cubicBezTo>
                  <a:pt x="0" y="668100"/>
                  <a:pt x="64025" y="564618"/>
                  <a:pt x="165398" y="513410"/>
                </a:cubicBezTo>
                <a:cubicBezTo>
                  <a:pt x="165398" y="513410"/>
                  <a:pt x="165398" y="513410"/>
                  <a:pt x="1130038" y="31204"/>
                </a:cubicBezTo>
                <a:cubicBezTo>
                  <a:pt x="1172188" y="10401"/>
                  <a:pt x="1217806" y="0"/>
                  <a:pt x="1263423" y="0"/>
                </a:cubicBezTo>
                <a:close/>
              </a:path>
            </a:pathLst>
          </a:custGeom>
          <a:noFill/>
          <a:ln>
            <a:solidFill>
              <a:schemeClr val="bg1"/>
            </a:solidFill>
            <a:prstDash val="dash"/>
          </a:ln>
          <a:effectLst>
            <a:outerShdw blurRad="1054100" dist="584200" dir="2700000" sx="89000" sy="89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1BD0A6F-09AD-BB67-54C5-6947BAE1127F}"/>
              </a:ext>
            </a:extLst>
          </p:cNvPr>
          <p:cNvSpPr/>
          <p:nvPr/>
        </p:nvSpPr>
        <p:spPr>
          <a:xfrm rot="4500000">
            <a:off x="3371400" y="3049632"/>
            <a:ext cx="672382" cy="755256"/>
          </a:xfrm>
          <a:custGeom>
            <a:avLst/>
            <a:gdLst>
              <a:gd name="connsiteX0" fmla="*/ 1263423 w 2526846"/>
              <a:gd name="connsiteY0" fmla="*/ 0 h 2838291"/>
              <a:gd name="connsiteX1" fmla="*/ 1396808 w 2526846"/>
              <a:gd name="connsiteY1" fmla="*/ 31204 h 2838291"/>
              <a:gd name="connsiteX2" fmla="*/ 2361449 w 2526846"/>
              <a:gd name="connsiteY2" fmla="*/ 513410 h 2838291"/>
              <a:gd name="connsiteX3" fmla="*/ 2526846 w 2526846"/>
              <a:gd name="connsiteY3" fmla="*/ 781183 h 2838291"/>
              <a:gd name="connsiteX4" fmla="*/ 2526846 w 2526846"/>
              <a:gd name="connsiteY4" fmla="*/ 2057108 h 2838291"/>
              <a:gd name="connsiteX5" fmla="*/ 2361449 w 2526846"/>
              <a:gd name="connsiteY5" fmla="*/ 2324881 h 2838291"/>
              <a:gd name="connsiteX6" fmla="*/ 1396808 w 2526846"/>
              <a:gd name="connsiteY6" fmla="*/ 2807087 h 2838291"/>
              <a:gd name="connsiteX7" fmla="*/ 1130038 w 2526846"/>
              <a:gd name="connsiteY7" fmla="*/ 2807087 h 2838291"/>
              <a:gd name="connsiteX8" fmla="*/ 165398 w 2526846"/>
              <a:gd name="connsiteY8" fmla="*/ 2324881 h 2838291"/>
              <a:gd name="connsiteX9" fmla="*/ 0 w 2526846"/>
              <a:gd name="connsiteY9" fmla="*/ 2057108 h 2838291"/>
              <a:gd name="connsiteX10" fmla="*/ 0 w 2526846"/>
              <a:gd name="connsiteY10" fmla="*/ 781183 h 2838291"/>
              <a:gd name="connsiteX11" fmla="*/ 165398 w 2526846"/>
              <a:gd name="connsiteY11" fmla="*/ 513410 h 2838291"/>
              <a:gd name="connsiteX12" fmla="*/ 1130038 w 2526846"/>
              <a:gd name="connsiteY12" fmla="*/ 31204 h 2838291"/>
              <a:gd name="connsiteX13" fmla="*/ 1263423 w 2526846"/>
              <a:gd name="connsiteY13" fmla="*/ 0 h 283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6846" h="2838291">
                <a:moveTo>
                  <a:pt x="1263423" y="0"/>
                </a:moveTo>
                <a:cubicBezTo>
                  <a:pt x="1309041" y="0"/>
                  <a:pt x="1354659" y="10401"/>
                  <a:pt x="1396808" y="31204"/>
                </a:cubicBezTo>
                <a:cubicBezTo>
                  <a:pt x="1396808" y="31204"/>
                  <a:pt x="1396808" y="31204"/>
                  <a:pt x="2361449" y="513410"/>
                </a:cubicBezTo>
                <a:cubicBezTo>
                  <a:pt x="2462821" y="564618"/>
                  <a:pt x="2526846" y="668100"/>
                  <a:pt x="2526846" y="781183"/>
                </a:cubicBezTo>
                <a:cubicBezTo>
                  <a:pt x="2526846" y="781183"/>
                  <a:pt x="2526846" y="781183"/>
                  <a:pt x="2526846" y="2057108"/>
                </a:cubicBezTo>
                <a:cubicBezTo>
                  <a:pt x="2526846" y="2170191"/>
                  <a:pt x="2462821" y="2273674"/>
                  <a:pt x="2361449" y="2324881"/>
                </a:cubicBezTo>
                <a:cubicBezTo>
                  <a:pt x="2361449" y="2324881"/>
                  <a:pt x="2361449" y="2324881"/>
                  <a:pt x="1396808" y="2807087"/>
                </a:cubicBezTo>
                <a:cubicBezTo>
                  <a:pt x="1312509" y="2848693"/>
                  <a:pt x="1214337" y="2848693"/>
                  <a:pt x="1130038" y="2807087"/>
                </a:cubicBezTo>
                <a:cubicBezTo>
                  <a:pt x="1130038" y="2807087"/>
                  <a:pt x="1130038" y="2807087"/>
                  <a:pt x="165398" y="2324881"/>
                </a:cubicBezTo>
                <a:cubicBezTo>
                  <a:pt x="64025" y="2273674"/>
                  <a:pt x="0" y="2170191"/>
                  <a:pt x="0" y="2057108"/>
                </a:cubicBezTo>
                <a:cubicBezTo>
                  <a:pt x="0" y="2057108"/>
                  <a:pt x="0" y="2057108"/>
                  <a:pt x="0" y="781183"/>
                </a:cubicBezTo>
                <a:cubicBezTo>
                  <a:pt x="0" y="668100"/>
                  <a:pt x="64025" y="564618"/>
                  <a:pt x="165398" y="513410"/>
                </a:cubicBezTo>
                <a:cubicBezTo>
                  <a:pt x="165398" y="513410"/>
                  <a:pt x="165398" y="513410"/>
                  <a:pt x="1130038" y="31204"/>
                </a:cubicBezTo>
                <a:cubicBezTo>
                  <a:pt x="1172188" y="10401"/>
                  <a:pt x="1217806" y="0"/>
                  <a:pt x="1263423" y="0"/>
                </a:cubicBezTo>
                <a:close/>
              </a:path>
            </a:pathLst>
          </a:custGeom>
          <a:solidFill>
            <a:srgbClr val="69A2E8"/>
          </a:solidFill>
          <a:ln w="631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351" dirty="0">
              <a:solidFill>
                <a:schemeClr val="tx1"/>
              </a:solidFill>
            </a:endParaRPr>
          </a:p>
        </p:txBody>
      </p:sp>
      <p:sp>
        <p:nvSpPr>
          <p:cNvPr id="25" name="Freeform: Shape 24">
            <a:extLst>
              <a:ext uri="{FF2B5EF4-FFF2-40B4-BE49-F238E27FC236}">
                <a16:creationId xmlns:a16="http://schemas.microsoft.com/office/drawing/2014/main" id="{C5064121-50EB-E311-BE5E-45578FC60B08}"/>
              </a:ext>
            </a:extLst>
          </p:cNvPr>
          <p:cNvSpPr/>
          <p:nvPr/>
        </p:nvSpPr>
        <p:spPr>
          <a:xfrm rot="4500000">
            <a:off x="3428865" y="3114179"/>
            <a:ext cx="557453" cy="626162"/>
          </a:xfrm>
          <a:custGeom>
            <a:avLst/>
            <a:gdLst>
              <a:gd name="connsiteX0" fmla="*/ 1263423 w 2526846"/>
              <a:gd name="connsiteY0" fmla="*/ 0 h 2838291"/>
              <a:gd name="connsiteX1" fmla="*/ 1396808 w 2526846"/>
              <a:gd name="connsiteY1" fmla="*/ 31204 h 2838291"/>
              <a:gd name="connsiteX2" fmla="*/ 2361449 w 2526846"/>
              <a:gd name="connsiteY2" fmla="*/ 513410 h 2838291"/>
              <a:gd name="connsiteX3" fmla="*/ 2526846 w 2526846"/>
              <a:gd name="connsiteY3" fmla="*/ 781183 h 2838291"/>
              <a:gd name="connsiteX4" fmla="*/ 2526846 w 2526846"/>
              <a:gd name="connsiteY4" fmla="*/ 2057108 h 2838291"/>
              <a:gd name="connsiteX5" fmla="*/ 2361449 w 2526846"/>
              <a:gd name="connsiteY5" fmla="*/ 2324881 h 2838291"/>
              <a:gd name="connsiteX6" fmla="*/ 1396808 w 2526846"/>
              <a:gd name="connsiteY6" fmla="*/ 2807087 h 2838291"/>
              <a:gd name="connsiteX7" fmla="*/ 1130038 w 2526846"/>
              <a:gd name="connsiteY7" fmla="*/ 2807087 h 2838291"/>
              <a:gd name="connsiteX8" fmla="*/ 165398 w 2526846"/>
              <a:gd name="connsiteY8" fmla="*/ 2324881 h 2838291"/>
              <a:gd name="connsiteX9" fmla="*/ 0 w 2526846"/>
              <a:gd name="connsiteY9" fmla="*/ 2057108 h 2838291"/>
              <a:gd name="connsiteX10" fmla="*/ 0 w 2526846"/>
              <a:gd name="connsiteY10" fmla="*/ 781183 h 2838291"/>
              <a:gd name="connsiteX11" fmla="*/ 165398 w 2526846"/>
              <a:gd name="connsiteY11" fmla="*/ 513410 h 2838291"/>
              <a:gd name="connsiteX12" fmla="*/ 1130038 w 2526846"/>
              <a:gd name="connsiteY12" fmla="*/ 31204 h 2838291"/>
              <a:gd name="connsiteX13" fmla="*/ 1263423 w 2526846"/>
              <a:gd name="connsiteY13" fmla="*/ 0 h 283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6846" h="2838291">
                <a:moveTo>
                  <a:pt x="1263423" y="0"/>
                </a:moveTo>
                <a:cubicBezTo>
                  <a:pt x="1309041" y="0"/>
                  <a:pt x="1354659" y="10401"/>
                  <a:pt x="1396808" y="31204"/>
                </a:cubicBezTo>
                <a:cubicBezTo>
                  <a:pt x="1396808" y="31204"/>
                  <a:pt x="1396808" y="31204"/>
                  <a:pt x="2361449" y="513410"/>
                </a:cubicBezTo>
                <a:cubicBezTo>
                  <a:pt x="2462821" y="564618"/>
                  <a:pt x="2526846" y="668100"/>
                  <a:pt x="2526846" y="781183"/>
                </a:cubicBezTo>
                <a:cubicBezTo>
                  <a:pt x="2526846" y="781183"/>
                  <a:pt x="2526846" y="781183"/>
                  <a:pt x="2526846" y="2057108"/>
                </a:cubicBezTo>
                <a:cubicBezTo>
                  <a:pt x="2526846" y="2170191"/>
                  <a:pt x="2462821" y="2273674"/>
                  <a:pt x="2361449" y="2324881"/>
                </a:cubicBezTo>
                <a:cubicBezTo>
                  <a:pt x="2361449" y="2324881"/>
                  <a:pt x="2361449" y="2324881"/>
                  <a:pt x="1396808" y="2807087"/>
                </a:cubicBezTo>
                <a:cubicBezTo>
                  <a:pt x="1312509" y="2848693"/>
                  <a:pt x="1214337" y="2848693"/>
                  <a:pt x="1130038" y="2807087"/>
                </a:cubicBezTo>
                <a:cubicBezTo>
                  <a:pt x="1130038" y="2807087"/>
                  <a:pt x="1130038" y="2807087"/>
                  <a:pt x="165398" y="2324881"/>
                </a:cubicBezTo>
                <a:cubicBezTo>
                  <a:pt x="64025" y="2273674"/>
                  <a:pt x="0" y="2170191"/>
                  <a:pt x="0" y="2057108"/>
                </a:cubicBezTo>
                <a:cubicBezTo>
                  <a:pt x="0" y="2057108"/>
                  <a:pt x="0" y="2057108"/>
                  <a:pt x="0" y="781183"/>
                </a:cubicBezTo>
                <a:cubicBezTo>
                  <a:pt x="0" y="668100"/>
                  <a:pt x="64025" y="564618"/>
                  <a:pt x="165398" y="513410"/>
                </a:cubicBezTo>
                <a:cubicBezTo>
                  <a:pt x="165398" y="513410"/>
                  <a:pt x="165398" y="513410"/>
                  <a:pt x="1130038" y="31204"/>
                </a:cubicBezTo>
                <a:cubicBezTo>
                  <a:pt x="1172188" y="10401"/>
                  <a:pt x="1217806" y="0"/>
                  <a:pt x="1263423" y="0"/>
                </a:cubicBezTo>
                <a:close/>
              </a:path>
            </a:pathLst>
          </a:custGeom>
          <a:noFill/>
          <a:ln>
            <a:solidFill>
              <a:schemeClr val="bg1"/>
            </a:solidFill>
            <a:prstDash val="dash"/>
          </a:ln>
          <a:effectLst>
            <a:outerShdw blurRad="1054100" dist="584200" dir="2700000" sx="89000" sy="89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Arc 25">
            <a:extLst>
              <a:ext uri="{FF2B5EF4-FFF2-40B4-BE49-F238E27FC236}">
                <a16:creationId xmlns:a16="http://schemas.microsoft.com/office/drawing/2014/main" id="{BCEC307F-D6BC-3F58-81FD-85A63E193A87}"/>
              </a:ext>
            </a:extLst>
          </p:cNvPr>
          <p:cNvSpPr/>
          <p:nvPr/>
        </p:nvSpPr>
        <p:spPr>
          <a:xfrm rot="6300000" flipH="1">
            <a:off x="6684695" y="2693065"/>
            <a:ext cx="1761634" cy="1761634"/>
          </a:xfrm>
          <a:prstGeom prst="arc">
            <a:avLst>
              <a:gd name="adj1" fmla="val 19353206"/>
              <a:gd name="adj2" fmla="val 3112962"/>
            </a:avLst>
          </a:prstGeom>
          <a:ln>
            <a:solidFill>
              <a:schemeClr val="tx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7" name="Arc 26">
            <a:extLst>
              <a:ext uri="{FF2B5EF4-FFF2-40B4-BE49-F238E27FC236}">
                <a16:creationId xmlns:a16="http://schemas.microsoft.com/office/drawing/2014/main" id="{5C64092A-DB2F-D80D-931C-8CA1222878DD}"/>
              </a:ext>
            </a:extLst>
          </p:cNvPr>
          <p:cNvSpPr/>
          <p:nvPr/>
        </p:nvSpPr>
        <p:spPr>
          <a:xfrm rot="15300000">
            <a:off x="3790968" y="2639934"/>
            <a:ext cx="1761634" cy="1761634"/>
          </a:xfrm>
          <a:prstGeom prst="arc">
            <a:avLst>
              <a:gd name="adj1" fmla="val 19353206"/>
              <a:gd name="adj2" fmla="val 3112962"/>
            </a:avLst>
          </a:prstGeom>
          <a:ln>
            <a:solidFill>
              <a:schemeClr val="tx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8" name="Graphic 27">
            <a:extLst>
              <a:ext uri="{FF2B5EF4-FFF2-40B4-BE49-F238E27FC236}">
                <a16:creationId xmlns:a16="http://schemas.microsoft.com/office/drawing/2014/main" id="{1EA4F608-230F-3812-EB6F-7FDD0AE263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31080" y="3221103"/>
            <a:ext cx="357834" cy="357834"/>
          </a:xfrm>
          <a:prstGeom prst="rect">
            <a:avLst/>
          </a:prstGeom>
        </p:spPr>
      </p:pic>
      <p:pic>
        <p:nvPicPr>
          <p:cNvPr id="29" name="Graphic 28">
            <a:extLst>
              <a:ext uri="{FF2B5EF4-FFF2-40B4-BE49-F238E27FC236}">
                <a16:creationId xmlns:a16="http://schemas.microsoft.com/office/drawing/2014/main" id="{FB8B1251-3177-9C1F-2C5F-C6E052EEA8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351398" y="3302083"/>
            <a:ext cx="356616" cy="356616"/>
          </a:xfrm>
          <a:prstGeom prst="rect">
            <a:avLst/>
          </a:prstGeom>
        </p:spPr>
      </p:pic>
      <p:sp>
        <p:nvSpPr>
          <p:cNvPr id="30" name="Rectangle 29">
            <a:extLst>
              <a:ext uri="{FF2B5EF4-FFF2-40B4-BE49-F238E27FC236}">
                <a16:creationId xmlns:a16="http://schemas.microsoft.com/office/drawing/2014/main" id="{8AE4EE9F-B3BD-1208-E3F7-50559A145F36}"/>
              </a:ext>
            </a:extLst>
          </p:cNvPr>
          <p:cNvSpPr/>
          <p:nvPr/>
        </p:nvSpPr>
        <p:spPr>
          <a:xfrm>
            <a:off x="2438617" y="4096203"/>
            <a:ext cx="2436018" cy="738664"/>
          </a:xfrm>
          <a:prstGeom prst="rect">
            <a:avLst/>
          </a:prstGeom>
        </p:spPr>
        <p:txBody>
          <a:bodyPr wrap="square">
            <a:spAutoFit/>
          </a:bodyPr>
          <a:lstStyle/>
          <a:p>
            <a:pPr algn="ctr"/>
            <a:r>
              <a:rPr lang="en-US" sz="1400" dirty="0"/>
              <a:t>Regularly conducted to assess satisfaction and gather suggestions.</a:t>
            </a:r>
          </a:p>
        </p:txBody>
      </p:sp>
      <p:sp>
        <p:nvSpPr>
          <p:cNvPr id="31" name="Rectangle 30">
            <a:extLst>
              <a:ext uri="{FF2B5EF4-FFF2-40B4-BE49-F238E27FC236}">
                <a16:creationId xmlns:a16="http://schemas.microsoft.com/office/drawing/2014/main" id="{B63F1D40-1D5B-2494-5FA0-F0287C940E58}"/>
              </a:ext>
            </a:extLst>
          </p:cNvPr>
          <p:cNvSpPr/>
          <p:nvPr/>
        </p:nvSpPr>
        <p:spPr>
          <a:xfrm>
            <a:off x="7435157" y="4096203"/>
            <a:ext cx="2305776" cy="1600438"/>
          </a:xfrm>
          <a:prstGeom prst="rect">
            <a:avLst/>
          </a:prstGeom>
        </p:spPr>
        <p:txBody>
          <a:bodyPr wrap="square">
            <a:spAutoFit/>
          </a:bodyPr>
          <a:lstStyle/>
          <a:p>
            <a:pPr algn="ctr"/>
            <a:r>
              <a:rPr lang="en-US" sz="1400" dirty="0"/>
              <a:t>We take all feedback seriously, using it to inform adjustments and enhancements to our services. You will be 100% satisfied with our services.</a:t>
            </a:r>
            <a:endParaRPr lang="nn-NO" sz="1400" dirty="0"/>
          </a:p>
        </p:txBody>
      </p:sp>
      <p:grpSp>
        <p:nvGrpSpPr>
          <p:cNvPr id="32" name="Group 31">
            <a:extLst>
              <a:ext uri="{FF2B5EF4-FFF2-40B4-BE49-F238E27FC236}">
                <a16:creationId xmlns:a16="http://schemas.microsoft.com/office/drawing/2014/main" id="{59701481-AA97-9B94-90F4-2DDA14E38F42}"/>
              </a:ext>
            </a:extLst>
          </p:cNvPr>
          <p:cNvGrpSpPr/>
          <p:nvPr/>
        </p:nvGrpSpPr>
        <p:grpSpPr>
          <a:xfrm>
            <a:off x="-1063180" y="-772768"/>
            <a:ext cx="3071959" cy="1567678"/>
            <a:chOff x="-1063180" y="-772768"/>
            <a:chExt cx="3071959" cy="1567678"/>
          </a:xfrm>
        </p:grpSpPr>
        <p:sp>
          <p:nvSpPr>
            <p:cNvPr id="33" name="Google Shape;39;p4">
              <a:extLst>
                <a:ext uri="{FF2B5EF4-FFF2-40B4-BE49-F238E27FC236}">
                  <a16:creationId xmlns:a16="http://schemas.microsoft.com/office/drawing/2014/main" id="{3D9DB969-A14F-6132-421C-7F959635E8B8}"/>
                </a:ext>
              </a:extLst>
            </p:cNvPr>
            <p:cNvSpPr/>
            <p:nvPr/>
          </p:nvSpPr>
          <p:spPr>
            <a:xfrm rot="2930782">
              <a:off x="61258" y="-589564"/>
              <a:ext cx="383791" cy="2385157"/>
            </a:xfrm>
            <a:prstGeom prst="triangle">
              <a:avLst>
                <a:gd name="adj" fmla="val 50000"/>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sp>
          <p:nvSpPr>
            <p:cNvPr id="34" name="Google Shape;40;p4">
              <a:extLst>
                <a:ext uri="{FF2B5EF4-FFF2-40B4-BE49-F238E27FC236}">
                  <a16:creationId xmlns:a16="http://schemas.microsoft.com/office/drawing/2014/main" id="{6BD5E0B0-4B5A-9F27-EEBE-0C769FE5ADE1}"/>
                </a:ext>
              </a:extLst>
            </p:cNvPr>
            <p:cNvSpPr/>
            <p:nvPr/>
          </p:nvSpPr>
          <p:spPr>
            <a:xfrm rot="13716963">
              <a:off x="489692" y="-1458399"/>
              <a:ext cx="383791" cy="2654383"/>
            </a:xfrm>
            <a:prstGeom prst="triangle">
              <a:avLst>
                <a:gd name="adj" fmla="val 50000"/>
              </a:avLst>
            </a:prstGeom>
            <a:solidFill>
              <a:srgbClr val="8FC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sp>
          <p:nvSpPr>
            <p:cNvPr id="35" name="Google Shape;41;p4">
              <a:extLst>
                <a:ext uri="{FF2B5EF4-FFF2-40B4-BE49-F238E27FC236}">
                  <a16:creationId xmlns:a16="http://schemas.microsoft.com/office/drawing/2014/main" id="{0E9871EA-A87A-27E7-8A48-48EED1D26944}"/>
                </a:ext>
              </a:extLst>
            </p:cNvPr>
            <p:cNvSpPr/>
            <p:nvPr/>
          </p:nvSpPr>
          <p:spPr>
            <a:xfrm rot="3697583">
              <a:off x="-378795" y="-1457153"/>
              <a:ext cx="1016387" cy="2385157"/>
            </a:xfrm>
            <a:prstGeom prst="triangle">
              <a:avLst>
                <a:gd name="adj" fmla="val 50000"/>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grpSp>
      <p:sp>
        <p:nvSpPr>
          <p:cNvPr id="36" name="TextBox 35">
            <a:extLst>
              <a:ext uri="{FF2B5EF4-FFF2-40B4-BE49-F238E27FC236}">
                <a16:creationId xmlns:a16="http://schemas.microsoft.com/office/drawing/2014/main" id="{36808E2C-0FD9-638A-F0ED-C9531F380B0F}"/>
              </a:ext>
            </a:extLst>
          </p:cNvPr>
          <p:cNvSpPr txBox="1"/>
          <p:nvPr/>
        </p:nvSpPr>
        <p:spPr>
          <a:xfrm>
            <a:off x="3412484" y="576611"/>
            <a:ext cx="5367034" cy="523220"/>
          </a:xfrm>
          <a:prstGeom prst="rect">
            <a:avLst/>
          </a:prstGeom>
          <a:noFill/>
        </p:spPr>
        <p:txBody>
          <a:bodyPr wrap="square">
            <a:spAutoFit/>
          </a:bodyPr>
          <a:lstStyle/>
          <a:p>
            <a:pPr algn="ctr"/>
            <a:r>
              <a:rPr lang="en-US" sz="2800" b="1" dirty="0"/>
              <a:t>Feedback And Your Voice</a:t>
            </a:r>
          </a:p>
        </p:txBody>
      </p:sp>
      <p:cxnSp>
        <p:nvCxnSpPr>
          <p:cNvPr id="37" name="Straight Connector 36">
            <a:extLst>
              <a:ext uri="{FF2B5EF4-FFF2-40B4-BE49-F238E27FC236}">
                <a16:creationId xmlns:a16="http://schemas.microsoft.com/office/drawing/2014/main" id="{679286FA-455E-D249-D025-A544697709BB}"/>
              </a:ext>
            </a:extLst>
          </p:cNvPr>
          <p:cNvCxnSpPr>
            <a:cxnSpLocks/>
          </p:cNvCxnSpPr>
          <p:nvPr/>
        </p:nvCxnSpPr>
        <p:spPr>
          <a:xfrm>
            <a:off x="4269600" y="1099831"/>
            <a:ext cx="3652803" cy="0"/>
          </a:xfrm>
          <a:prstGeom prst="line">
            <a:avLst/>
          </a:prstGeom>
          <a:ln w="28575">
            <a:solidFill>
              <a:srgbClr val="69A2E8"/>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1A018AD7-128A-337F-9457-67C9A8CB4F48}"/>
              </a:ext>
            </a:extLst>
          </p:cNvPr>
          <p:cNvSpPr txBox="1"/>
          <p:nvPr/>
        </p:nvSpPr>
        <p:spPr>
          <a:xfrm>
            <a:off x="2247900" y="1348018"/>
            <a:ext cx="7696200" cy="523220"/>
          </a:xfrm>
          <a:prstGeom prst="rect">
            <a:avLst/>
          </a:prstGeom>
          <a:noFill/>
        </p:spPr>
        <p:txBody>
          <a:bodyPr wrap="square">
            <a:spAutoFit/>
          </a:bodyPr>
          <a:lstStyle/>
          <a:p>
            <a:pPr algn="ctr"/>
            <a:r>
              <a:rPr lang="en-US" sz="1400" dirty="0"/>
              <a:t>At </a:t>
            </a:r>
            <a:r>
              <a:rPr lang="en-US" sz="1400" dirty="0" err="1"/>
              <a:t>EliteCare</a:t>
            </a:r>
            <a:r>
              <a:rPr lang="en-US" sz="1400" dirty="0"/>
              <a:t>, we firmly believe that feedback from our patients and their families is crucial to the continuous improvement of our services. </a:t>
            </a:r>
          </a:p>
        </p:txBody>
      </p:sp>
      <p:grpSp>
        <p:nvGrpSpPr>
          <p:cNvPr id="45" name="Group 44">
            <a:extLst>
              <a:ext uri="{FF2B5EF4-FFF2-40B4-BE49-F238E27FC236}">
                <a16:creationId xmlns:a16="http://schemas.microsoft.com/office/drawing/2014/main" id="{B33F3B28-2316-643F-E6C0-7E1D7A16E128}"/>
              </a:ext>
            </a:extLst>
          </p:cNvPr>
          <p:cNvGrpSpPr/>
          <p:nvPr/>
        </p:nvGrpSpPr>
        <p:grpSpPr>
          <a:xfrm>
            <a:off x="11810999" y="6477000"/>
            <a:ext cx="504825" cy="419209"/>
            <a:chOff x="11810999" y="6477000"/>
            <a:chExt cx="504825" cy="419209"/>
          </a:xfrm>
        </p:grpSpPr>
        <p:sp>
          <p:nvSpPr>
            <p:cNvPr id="46" name="Rectangle 45">
              <a:extLst>
                <a:ext uri="{FF2B5EF4-FFF2-40B4-BE49-F238E27FC236}">
                  <a16:creationId xmlns:a16="http://schemas.microsoft.com/office/drawing/2014/main" id="{DEAD0F7C-DC21-1405-D371-40C3006425B7}"/>
                </a:ext>
              </a:extLst>
            </p:cNvPr>
            <p:cNvSpPr/>
            <p:nvPr/>
          </p:nvSpPr>
          <p:spPr>
            <a:xfrm>
              <a:off x="11810999" y="6477000"/>
              <a:ext cx="504825" cy="419209"/>
            </a:xfrm>
            <a:prstGeom prst="rect">
              <a:avLst/>
            </a:prstGeom>
            <a:noFill/>
            <a:ln>
              <a:solidFill>
                <a:srgbClr val="69A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726B6671-D6A7-ADC4-AFA6-EE875140FB41}"/>
                </a:ext>
              </a:extLst>
            </p:cNvPr>
            <p:cNvGrpSpPr/>
            <p:nvPr/>
          </p:nvGrpSpPr>
          <p:grpSpPr>
            <a:xfrm>
              <a:off x="11810999" y="6477005"/>
              <a:ext cx="307181" cy="203091"/>
              <a:chOff x="11811000" y="6477005"/>
              <a:chExt cx="222250" cy="203091"/>
            </a:xfrm>
            <a:solidFill>
              <a:srgbClr val="8FCF11"/>
            </a:solidFill>
          </p:grpSpPr>
          <p:sp>
            <p:nvSpPr>
              <p:cNvPr id="48" name="Rectangle 47">
                <a:extLst>
                  <a:ext uri="{FF2B5EF4-FFF2-40B4-BE49-F238E27FC236}">
                    <a16:creationId xmlns:a16="http://schemas.microsoft.com/office/drawing/2014/main" id="{6D7D9348-D47C-4B3E-873F-BE224291C368}"/>
                  </a:ext>
                </a:extLst>
              </p:cNvPr>
              <p:cNvSpPr/>
              <p:nvPr/>
            </p:nvSpPr>
            <p:spPr>
              <a:xfrm>
                <a:off x="11811000" y="6477005"/>
                <a:ext cx="222250" cy="2030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D07DE00B-ABC0-01A5-D97A-03508AA09105}"/>
                  </a:ext>
                </a:extLst>
              </p:cNvPr>
              <p:cNvSpPr txBox="1"/>
              <p:nvPr/>
            </p:nvSpPr>
            <p:spPr>
              <a:xfrm>
                <a:off x="11811000" y="6478523"/>
                <a:ext cx="222250" cy="200055"/>
              </a:xfrm>
              <a:prstGeom prst="rect">
                <a:avLst/>
              </a:prstGeom>
              <a:grpFill/>
            </p:spPr>
            <p:txBody>
              <a:bodyPr wrap="square" rtlCol="0">
                <a:spAutoFit/>
              </a:bodyPr>
              <a:lstStyle/>
              <a:p>
                <a:pPr algn="ctr"/>
                <a:fld id="{22118994-1E77-481E-A1A3-6C82BDDA1C84}" type="slidenum">
                  <a:rPr lang="en-PK" sz="700" b="1" smtClean="0">
                    <a:solidFill>
                      <a:schemeClr val="bg1"/>
                    </a:solidFill>
                    <a:latin typeface="Poppins" panose="00000500000000000000" pitchFamily="2" charset="0"/>
                    <a:cs typeface="Poppins" panose="00000500000000000000" pitchFamily="2" charset="0"/>
                  </a:rPr>
                  <a:pPr algn="ctr"/>
                  <a:t>19</a:t>
                </a:fld>
                <a:endParaRPr lang="en-PK" sz="700" b="1" dirty="0">
                  <a:solidFill>
                    <a:schemeClr val="bg1"/>
                  </a:solidFill>
                  <a:latin typeface="Poppins" panose="00000500000000000000" pitchFamily="2" charset="0"/>
                  <a:cs typeface="Poppins" panose="00000500000000000000" pitchFamily="2" charset="0"/>
                </a:endParaRPr>
              </a:p>
            </p:txBody>
          </p:sp>
        </p:grpSp>
      </p:grpSp>
    </p:spTree>
    <p:extLst>
      <p:ext uri="{BB962C8B-B14F-4D97-AF65-F5344CB8AC3E}">
        <p14:creationId xmlns:p14="http://schemas.microsoft.com/office/powerpoint/2010/main" val="2666202364"/>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54697290-8C91-96A4-93BE-4BC86710BBD4}"/>
              </a:ext>
            </a:extLst>
          </p:cNvPr>
          <p:cNvSpPr/>
          <p:nvPr/>
        </p:nvSpPr>
        <p:spPr>
          <a:xfrm>
            <a:off x="1057798" y="4760685"/>
            <a:ext cx="5038202" cy="1598515"/>
          </a:xfrm>
          <a:prstGeom prst="roundRect">
            <a:avLst/>
          </a:prstGeom>
          <a:solidFill>
            <a:srgbClr val="69A2E8"/>
          </a:solidFill>
          <a:ln>
            <a:noFill/>
          </a:ln>
          <a:effectLst>
            <a:outerShdw blurRad="444500" sx="102000" sy="102000" algn="ctr"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solidFill>
                <a:schemeClr val="bg1"/>
              </a:solidFill>
              <a:latin typeface="Quicksand SemiBold" pitchFamily="2" charset="0"/>
              <a:ea typeface="Open Sans" panose="020B0606030504020204" pitchFamily="34" charset="0"/>
              <a:cs typeface="Poppins" panose="00000500000000000000" pitchFamily="2" charset="0"/>
            </a:endParaRPr>
          </a:p>
        </p:txBody>
      </p:sp>
      <p:pic>
        <p:nvPicPr>
          <p:cNvPr id="6" name="Picture Placeholder 5">
            <a:extLst>
              <a:ext uri="{FF2B5EF4-FFF2-40B4-BE49-F238E27FC236}">
                <a16:creationId xmlns:a16="http://schemas.microsoft.com/office/drawing/2014/main" id="{D515AFCF-B056-432E-9B30-F303BAE9EBF5}"/>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5197"/>
          <a:stretch/>
        </p:blipFill>
        <p:spPr>
          <a:xfrm>
            <a:off x="0" y="498800"/>
            <a:ext cx="6096000" cy="3730170"/>
          </a:xfrm>
        </p:spPr>
      </p:pic>
      <p:pic>
        <p:nvPicPr>
          <p:cNvPr id="25" name="Graphic 24">
            <a:extLst>
              <a:ext uri="{FF2B5EF4-FFF2-40B4-BE49-F238E27FC236}">
                <a16:creationId xmlns:a16="http://schemas.microsoft.com/office/drawing/2014/main" id="{6A443C9F-6CBE-DBC7-1CF9-96AE3538DC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272062" y="4912030"/>
            <a:ext cx="590124" cy="590124"/>
          </a:xfrm>
          <a:prstGeom prst="rect">
            <a:avLst/>
          </a:prstGeom>
        </p:spPr>
      </p:pic>
      <p:sp>
        <p:nvSpPr>
          <p:cNvPr id="27" name="TextBox 26">
            <a:extLst>
              <a:ext uri="{FF2B5EF4-FFF2-40B4-BE49-F238E27FC236}">
                <a16:creationId xmlns:a16="http://schemas.microsoft.com/office/drawing/2014/main" id="{08421689-1CD4-8284-8AD0-EE2A5FB309AC}"/>
              </a:ext>
            </a:extLst>
          </p:cNvPr>
          <p:cNvSpPr txBox="1"/>
          <p:nvPr/>
        </p:nvSpPr>
        <p:spPr>
          <a:xfrm>
            <a:off x="1281615" y="5561523"/>
            <a:ext cx="4600122" cy="646331"/>
          </a:xfrm>
          <a:prstGeom prst="rect">
            <a:avLst/>
          </a:prstGeom>
          <a:noFill/>
        </p:spPr>
        <p:txBody>
          <a:bodyPr wrap="square">
            <a:spAutoFit/>
          </a:bodyPr>
          <a:lstStyle/>
          <a:p>
            <a:r>
              <a:rPr lang="en-US" sz="1200" dirty="0">
                <a:solidFill>
                  <a:schemeClr val="bg1"/>
                </a:solidFill>
                <a:latin typeface="+mj-lt"/>
                <a:cs typeface="Poppins SemiBold" panose="00000700000000000000" pitchFamily="2" charset="0"/>
              </a:rPr>
              <a:t>Additionally, we extend our services to bring comfort and care directly to any facility, ensuring continuity and convenience for our clients.</a:t>
            </a:r>
          </a:p>
        </p:txBody>
      </p:sp>
      <p:grpSp>
        <p:nvGrpSpPr>
          <p:cNvPr id="30" name="Group 29">
            <a:extLst>
              <a:ext uri="{FF2B5EF4-FFF2-40B4-BE49-F238E27FC236}">
                <a16:creationId xmlns:a16="http://schemas.microsoft.com/office/drawing/2014/main" id="{E9BA7100-0EB8-981F-966B-EED954C31BCC}"/>
              </a:ext>
            </a:extLst>
          </p:cNvPr>
          <p:cNvGrpSpPr/>
          <p:nvPr/>
        </p:nvGrpSpPr>
        <p:grpSpPr>
          <a:xfrm>
            <a:off x="11810999" y="6477000"/>
            <a:ext cx="504825" cy="419209"/>
            <a:chOff x="11810999" y="6477000"/>
            <a:chExt cx="504825" cy="419209"/>
          </a:xfrm>
        </p:grpSpPr>
        <p:sp>
          <p:nvSpPr>
            <p:cNvPr id="35" name="Rectangle 34">
              <a:extLst>
                <a:ext uri="{FF2B5EF4-FFF2-40B4-BE49-F238E27FC236}">
                  <a16:creationId xmlns:a16="http://schemas.microsoft.com/office/drawing/2014/main" id="{2C553EC0-95E0-D7E4-2D3F-5FF8186F0431}"/>
                </a:ext>
              </a:extLst>
            </p:cNvPr>
            <p:cNvSpPr/>
            <p:nvPr/>
          </p:nvSpPr>
          <p:spPr>
            <a:xfrm>
              <a:off x="11810999" y="6477000"/>
              <a:ext cx="504825" cy="419209"/>
            </a:xfrm>
            <a:prstGeom prst="rect">
              <a:avLst/>
            </a:prstGeom>
            <a:noFill/>
            <a:ln>
              <a:solidFill>
                <a:srgbClr val="69A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4EFA6C4C-9C3B-8F8F-3D0E-0C195088E99E}"/>
                </a:ext>
              </a:extLst>
            </p:cNvPr>
            <p:cNvGrpSpPr/>
            <p:nvPr/>
          </p:nvGrpSpPr>
          <p:grpSpPr>
            <a:xfrm>
              <a:off x="11810999" y="6477005"/>
              <a:ext cx="307181" cy="203091"/>
              <a:chOff x="11811000" y="6477005"/>
              <a:chExt cx="222250" cy="203091"/>
            </a:xfrm>
            <a:solidFill>
              <a:srgbClr val="8FCF11"/>
            </a:solidFill>
          </p:grpSpPr>
          <p:sp>
            <p:nvSpPr>
              <p:cNvPr id="37" name="Rectangle 36">
                <a:extLst>
                  <a:ext uri="{FF2B5EF4-FFF2-40B4-BE49-F238E27FC236}">
                    <a16:creationId xmlns:a16="http://schemas.microsoft.com/office/drawing/2014/main" id="{5D873B2E-6738-1D27-8BBC-F858D45FFCA5}"/>
                  </a:ext>
                </a:extLst>
              </p:cNvPr>
              <p:cNvSpPr/>
              <p:nvPr/>
            </p:nvSpPr>
            <p:spPr>
              <a:xfrm>
                <a:off x="11811000" y="6477005"/>
                <a:ext cx="222250" cy="2030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D9F9681-8D3F-2059-2537-CE33723653E4}"/>
                  </a:ext>
                </a:extLst>
              </p:cNvPr>
              <p:cNvSpPr txBox="1"/>
              <p:nvPr/>
            </p:nvSpPr>
            <p:spPr>
              <a:xfrm>
                <a:off x="11811000" y="6478523"/>
                <a:ext cx="222250" cy="200055"/>
              </a:xfrm>
              <a:prstGeom prst="rect">
                <a:avLst/>
              </a:prstGeom>
              <a:grpFill/>
            </p:spPr>
            <p:txBody>
              <a:bodyPr wrap="square" rtlCol="0">
                <a:spAutoFit/>
              </a:bodyPr>
              <a:lstStyle/>
              <a:p>
                <a:pPr algn="ctr"/>
                <a:fld id="{22118994-1E77-481E-A1A3-6C82BDDA1C84}" type="slidenum">
                  <a:rPr lang="en-PK" sz="700" b="1" smtClean="0">
                    <a:solidFill>
                      <a:schemeClr val="bg1"/>
                    </a:solidFill>
                    <a:latin typeface="Poppins" panose="00000500000000000000" pitchFamily="2" charset="0"/>
                    <a:cs typeface="Poppins" panose="00000500000000000000" pitchFamily="2" charset="0"/>
                  </a:rPr>
                  <a:pPr algn="ctr"/>
                  <a:t>2</a:t>
                </a:fld>
                <a:endParaRPr lang="en-PK" sz="700" b="1" dirty="0">
                  <a:solidFill>
                    <a:schemeClr val="bg1"/>
                  </a:solidFill>
                  <a:latin typeface="Poppins" panose="00000500000000000000" pitchFamily="2" charset="0"/>
                  <a:cs typeface="Poppins" panose="00000500000000000000" pitchFamily="2" charset="0"/>
                </a:endParaRPr>
              </a:p>
            </p:txBody>
          </p:sp>
        </p:grpSp>
      </p:grpSp>
      <p:sp>
        <p:nvSpPr>
          <p:cNvPr id="2" name="TextBox 1">
            <a:extLst>
              <a:ext uri="{FF2B5EF4-FFF2-40B4-BE49-F238E27FC236}">
                <a16:creationId xmlns:a16="http://schemas.microsoft.com/office/drawing/2014/main" id="{AF2F0316-442E-D9A3-93E7-A5E051AB0EBD}"/>
              </a:ext>
            </a:extLst>
          </p:cNvPr>
          <p:cNvSpPr txBox="1"/>
          <p:nvPr/>
        </p:nvSpPr>
        <p:spPr>
          <a:xfrm>
            <a:off x="6226629" y="1680433"/>
            <a:ext cx="5715000" cy="523220"/>
          </a:xfrm>
          <a:prstGeom prst="rect">
            <a:avLst/>
          </a:prstGeom>
          <a:noFill/>
        </p:spPr>
        <p:txBody>
          <a:bodyPr wrap="square">
            <a:spAutoFit/>
          </a:bodyPr>
          <a:lstStyle/>
          <a:p>
            <a:r>
              <a:rPr lang="en-US" sz="2800" b="1" dirty="0"/>
              <a:t>Introduction To Elitecare</a:t>
            </a:r>
          </a:p>
        </p:txBody>
      </p:sp>
      <p:cxnSp>
        <p:nvCxnSpPr>
          <p:cNvPr id="3" name="Straight Connector 2">
            <a:extLst>
              <a:ext uri="{FF2B5EF4-FFF2-40B4-BE49-F238E27FC236}">
                <a16:creationId xmlns:a16="http://schemas.microsoft.com/office/drawing/2014/main" id="{1806E0B0-7442-8501-0C2F-2EFA57CBF2CC}"/>
              </a:ext>
            </a:extLst>
          </p:cNvPr>
          <p:cNvCxnSpPr>
            <a:cxnSpLocks/>
          </p:cNvCxnSpPr>
          <p:nvPr/>
        </p:nvCxnSpPr>
        <p:spPr>
          <a:xfrm>
            <a:off x="6370567" y="2214258"/>
            <a:ext cx="4392683" cy="0"/>
          </a:xfrm>
          <a:prstGeom prst="line">
            <a:avLst/>
          </a:prstGeom>
          <a:ln w="28575">
            <a:solidFill>
              <a:srgbClr val="69A2E8"/>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16D34776-6E31-F4BE-3B39-135053ECE787}"/>
              </a:ext>
            </a:extLst>
          </p:cNvPr>
          <p:cNvGrpSpPr/>
          <p:nvPr/>
        </p:nvGrpSpPr>
        <p:grpSpPr>
          <a:xfrm>
            <a:off x="6300717" y="2514393"/>
            <a:ext cx="5510283" cy="2663174"/>
            <a:chOff x="6300717" y="3134585"/>
            <a:chExt cx="5510283" cy="2663174"/>
          </a:xfrm>
        </p:grpSpPr>
        <p:grpSp>
          <p:nvGrpSpPr>
            <p:cNvPr id="7" name="Group 6">
              <a:extLst>
                <a:ext uri="{FF2B5EF4-FFF2-40B4-BE49-F238E27FC236}">
                  <a16:creationId xmlns:a16="http://schemas.microsoft.com/office/drawing/2014/main" id="{8B7235A8-31D1-CA45-CFE4-5D120D17D9A0}"/>
                </a:ext>
              </a:extLst>
            </p:cNvPr>
            <p:cNvGrpSpPr/>
            <p:nvPr/>
          </p:nvGrpSpPr>
          <p:grpSpPr>
            <a:xfrm>
              <a:off x="6300717" y="3134585"/>
              <a:ext cx="5510283" cy="598940"/>
              <a:chOff x="6300717" y="3134585"/>
              <a:chExt cx="5510283" cy="598940"/>
            </a:xfrm>
          </p:grpSpPr>
          <p:grpSp>
            <p:nvGrpSpPr>
              <p:cNvPr id="17" name="Group 16">
                <a:extLst>
                  <a:ext uri="{FF2B5EF4-FFF2-40B4-BE49-F238E27FC236}">
                    <a16:creationId xmlns:a16="http://schemas.microsoft.com/office/drawing/2014/main" id="{75BCD8DF-F88A-19EE-403B-EC395B36F402}"/>
                  </a:ext>
                </a:extLst>
              </p:cNvPr>
              <p:cNvGrpSpPr/>
              <p:nvPr/>
            </p:nvGrpSpPr>
            <p:grpSpPr>
              <a:xfrm>
                <a:off x="6300717" y="3134585"/>
                <a:ext cx="598940" cy="598940"/>
                <a:chOff x="6170088" y="2652476"/>
                <a:chExt cx="598940" cy="598940"/>
              </a:xfrm>
            </p:grpSpPr>
            <p:sp>
              <p:nvSpPr>
                <p:cNvPr id="19" name="Oval 18">
                  <a:extLst>
                    <a:ext uri="{FF2B5EF4-FFF2-40B4-BE49-F238E27FC236}">
                      <a16:creationId xmlns:a16="http://schemas.microsoft.com/office/drawing/2014/main" id="{11FE2143-2A98-FD53-B189-7634A8D14017}"/>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a:extLst>
                    <a:ext uri="{FF2B5EF4-FFF2-40B4-BE49-F238E27FC236}">
                      <a16:creationId xmlns:a16="http://schemas.microsoft.com/office/drawing/2014/main" id="{7314D05C-43CB-698F-275E-726569B33A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299172" y="2781560"/>
                  <a:ext cx="340772" cy="340772"/>
                </a:xfrm>
                <a:prstGeom prst="rect">
                  <a:avLst/>
                </a:prstGeom>
              </p:spPr>
            </p:pic>
          </p:grpSp>
          <p:sp>
            <p:nvSpPr>
              <p:cNvPr id="18" name="TextBox 17">
                <a:extLst>
                  <a:ext uri="{FF2B5EF4-FFF2-40B4-BE49-F238E27FC236}">
                    <a16:creationId xmlns:a16="http://schemas.microsoft.com/office/drawing/2014/main" id="{C4F20A67-E6BE-CBA0-3DA5-3218AEB8BFBA}"/>
                  </a:ext>
                </a:extLst>
              </p:cNvPr>
              <p:cNvSpPr txBox="1"/>
              <p:nvPr/>
            </p:nvSpPr>
            <p:spPr>
              <a:xfrm>
                <a:off x="7063241" y="3172445"/>
                <a:ext cx="4747759" cy="523220"/>
              </a:xfrm>
              <a:prstGeom prst="rect">
                <a:avLst/>
              </a:prstGeom>
              <a:noFill/>
            </p:spPr>
            <p:txBody>
              <a:bodyPr wrap="square">
                <a:spAutoFit/>
              </a:bodyPr>
              <a:lstStyle/>
              <a:p>
                <a:r>
                  <a:rPr lang="en-US" sz="1400" dirty="0">
                    <a:latin typeface="+mj-lt"/>
                    <a:cs typeface="Poppins SemiBold" panose="00000700000000000000" pitchFamily="2" charset="0"/>
                  </a:rPr>
                  <a:t>Welcome to </a:t>
                </a:r>
                <a:r>
                  <a:rPr lang="en-US" sz="1400" dirty="0" err="1">
                    <a:latin typeface="+mj-lt"/>
                    <a:cs typeface="Poppins SemiBold" panose="00000700000000000000" pitchFamily="2" charset="0"/>
                  </a:rPr>
                  <a:t>EliteCare</a:t>
                </a:r>
                <a:r>
                  <a:rPr lang="en-US" sz="1400" dirty="0">
                    <a:latin typeface="+mj-lt"/>
                    <a:cs typeface="Poppins SemiBold" panose="00000700000000000000" pitchFamily="2" charset="0"/>
                  </a:rPr>
                  <a:t>, where your health, comfort, and dignity are our utmost priorities. </a:t>
                </a:r>
              </a:p>
            </p:txBody>
          </p:sp>
        </p:grpSp>
        <p:grpSp>
          <p:nvGrpSpPr>
            <p:cNvPr id="5" name="Group 4">
              <a:extLst>
                <a:ext uri="{FF2B5EF4-FFF2-40B4-BE49-F238E27FC236}">
                  <a16:creationId xmlns:a16="http://schemas.microsoft.com/office/drawing/2014/main" id="{63D37ED8-A2EA-F3E5-E541-B34F6E086999}"/>
                </a:ext>
              </a:extLst>
            </p:cNvPr>
            <p:cNvGrpSpPr/>
            <p:nvPr/>
          </p:nvGrpSpPr>
          <p:grpSpPr>
            <a:xfrm>
              <a:off x="6300717" y="3989118"/>
              <a:ext cx="5510283" cy="598940"/>
              <a:chOff x="6300717" y="4044297"/>
              <a:chExt cx="5510283" cy="598940"/>
            </a:xfrm>
          </p:grpSpPr>
          <p:grpSp>
            <p:nvGrpSpPr>
              <p:cNvPr id="4" name="Group 3">
                <a:extLst>
                  <a:ext uri="{FF2B5EF4-FFF2-40B4-BE49-F238E27FC236}">
                    <a16:creationId xmlns:a16="http://schemas.microsoft.com/office/drawing/2014/main" id="{B5A99C51-21C3-8FE8-68AB-9E49FB020F70}"/>
                  </a:ext>
                </a:extLst>
              </p:cNvPr>
              <p:cNvGrpSpPr/>
              <p:nvPr/>
            </p:nvGrpSpPr>
            <p:grpSpPr>
              <a:xfrm>
                <a:off x="6300717" y="4044297"/>
                <a:ext cx="598940" cy="598940"/>
                <a:chOff x="6300717" y="4044297"/>
                <a:chExt cx="598940" cy="598940"/>
              </a:xfrm>
            </p:grpSpPr>
            <p:sp>
              <p:nvSpPr>
                <p:cNvPr id="15" name="Oval 14">
                  <a:extLst>
                    <a:ext uri="{FF2B5EF4-FFF2-40B4-BE49-F238E27FC236}">
                      <a16:creationId xmlns:a16="http://schemas.microsoft.com/office/drawing/2014/main" id="{2030672E-B02D-A330-965B-CFAAC3714932}"/>
                    </a:ext>
                  </a:extLst>
                </p:cNvPr>
                <p:cNvSpPr/>
                <p:nvPr/>
              </p:nvSpPr>
              <p:spPr>
                <a:xfrm>
                  <a:off x="6300717" y="4044297"/>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a:extLst>
                    <a:ext uri="{FF2B5EF4-FFF2-40B4-BE49-F238E27FC236}">
                      <a16:creationId xmlns:a16="http://schemas.microsoft.com/office/drawing/2014/main" id="{0C41BCB1-A3D4-16C8-9657-DA8C3775FA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429801" y="4173381"/>
                  <a:ext cx="340772" cy="340772"/>
                </a:xfrm>
                <a:prstGeom prst="rect">
                  <a:avLst/>
                </a:prstGeom>
              </p:spPr>
            </p:pic>
          </p:grpSp>
          <p:sp>
            <p:nvSpPr>
              <p:cNvPr id="14" name="TextBox 13">
                <a:extLst>
                  <a:ext uri="{FF2B5EF4-FFF2-40B4-BE49-F238E27FC236}">
                    <a16:creationId xmlns:a16="http://schemas.microsoft.com/office/drawing/2014/main" id="{632190C1-0691-2536-6DF5-DE816815559E}"/>
                  </a:ext>
                </a:extLst>
              </p:cNvPr>
              <p:cNvSpPr txBox="1"/>
              <p:nvPr/>
            </p:nvSpPr>
            <p:spPr>
              <a:xfrm>
                <a:off x="7063241" y="4082157"/>
                <a:ext cx="4747759" cy="523220"/>
              </a:xfrm>
              <a:prstGeom prst="rect">
                <a:avLst/>
              </a:prstGeom>
              <a:noFill/>
            </p:spPr>
            <p:txBody>
              <a:bodyPr wrap="square">
                <a:spAutoFit/>
              </a:bodyPr>
              <a:lstStyle/>
              <a:p>
                <a:r>
                  <a:rPr lang="en-US" sz="1400" dirty="0">
                    <a:latin typeface="+mj-lt"/>
                    <a:cs typeface="Poppins SemiBold" panose="00000700000000000000" pitchFamily="2" charset="0"/>
                  </a:rPr>
                  <a:t>At </a:t>
                </a:r>
                <a:r>
                  <a:rPr lang="en-US" sz="1400" dirty="0" err="1">
                    <a:latin typeface="+mj-lt"/>
                    <a:cs typeface="Poppins SemiBold" panose="00000700000000000000" pitchFamily="2" charset="0"/>
                  </a:rPr>
                  <a:t>EliteCare</a:t>
                </a:r>
                <a:r>
                  <a:rPr lang="en-US" sz="1400" dirty="0">
                    <a:latin typeface="+mj-lt"/>
                    <a:cs typeface="Poppins SemiBold" panose="00000700000000000000" pitchFamily="2" charset="0"/>
                  </a:rPr>
                  <a:t>, we believe that home is not just a place, but a feeling of safety and warmth. </a:t>
                </a:r>
              </a:p>
            </p:txBody>
          </p:sp>
        </p:grpSp>
        <p:grpSp>
          <p:nvGrpSpPr>
            <p:cNvPr id="13" name="Group 12">
              <a:extLst>
                <a:ext uri="{FF2B5EF4-FFF2-40B4-BE49-F238E27FC236}">
                  <a16:creationId xmlns:a16="http://schemas.microsoft.com/office/drawing/2014/main" id="{6DE0B0F2-E990-E354-EF77-F5CFD858AF7B}"/>
                </a:ext>
              </a:extLst>
            </p:cNvPr>
            <p:cNvGrpSpPr/>
            <p:nvPr/>
          </p:nvGrpSpPr>
          <p:grpSpPr>
            <a:xfrm>
              <a:off x="6300717" y="4843652"/>
              <a:ext cx="5510283" cy="954107"/>
              <a:chOff x="6300717" y="4843652"/>
              <a:chExt cx="5510283" cy="954107"/>
            </a:xfrm>
          </p:grpSpPr>
          <p:grpSp>
            <p:nvGrpSpPr>
              <p:cNvPr id="9" name="Group 8">
                <a:extLst>
                  <a:ext uri="{FF2B5EF4-FFF2-40B4-BE49-F238E27FC236}">
                    <a16:creationId xmlns:a16="http://schemas.microsoft.com/office/drawing/2014/main" id="{853F7FEC-5351-E920-7E1F-7ECCDD5F6340}"/>
                  </a:ext>
                </a:extLst>
              </p:cNvPr>
              <p:cNvGrpSpPr/>
              <p:nvPr/>
            </p:nvGrpSpPr>
            <p:grpSpPr>
              <a:xfrm>
                <a:off x="6300717" y="5021235"/>
                <a:ext cx="598940" cy="598940"/>
                <a:chOff x="6300717" y="4044297"/>
                <a:chExt cx="598940" cy="598940"/>
              </a:xfrm>
            </p:grpSpPr>
            <p:sp>
              <p:nvSpPr>
                <p:cNvPr id="11" name="Oval 10">
                  <a:extLst>
                    <a:ext uri="{FF2B5EF4-FFF2-40B4-BE49-F238E27FC236}">
                      <a16:creationId xmlns:a16="http://schemas.microsoft.com/office/drawing/2014/main" id="{BF56ACD9-F1B5-9104-870C-5A78CFBEBE92}"/>
                    </a:ext>
                  </a:extLst>
                </p:cNvPr>
                <p:cNvSpPr/>
                <p:nvPr/>
              </p:nvSpPr>
              <p:spPr>
                <a:xfrm>
                  <a:off x="6300717" y="4044297"/>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B4EC0FF5-FC34-529D-6631-D5683E5E20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429801" y="4173381"/>
                  <a:ext cx="340772" cy="340772"/>
                </a:xfrm>
                <a:prstGeom prst="rect">
                  <a:avLst/>
                </a:prstGeom>
              </p:spPr>
            </p:pic>
          </p:grpSp>
          <p:sp>
            <p:nvSpPr>
              <p:cNvPr id="10" name="TextBox 9">
                <a:extLst>
                  <a:ext uri="{FF2B5EF4-FFF2-40B4-BE49-F238E27FC236}">
                    <a16:creationId xmlns:a16="http://schemas.microsoft.com/office/drawing/2014/main" id="{04ABC521-F003-4DA1-F958-DEF7D56C2E6A}"/>
                  </a:ext>
                </a:extLst>
              </p:cNvPr>
              <p:cNvSpPr txBox="1"/>
              <p:nvPr/>
            </p:nvSpPr>
            <p:spPr>
              <a:xfrm>
                <a:off x="7063241" y="4843652"/>
                <a:ext cx="4747759" cy="954107"/>
              </a:xfrm>
              <a:prstGeom prst="rect">
                <a:avLst/>
              </a:prstGeom>
              <a:noFill/>
            </p:spPr>
            <p:txBody>
              <a:bodyPr wrap="square">
                <a:spAutoFit/>
              </a:bodyPr>
              <a:lstStyle/>
              <a:p>
                <a:r>
                  <a:rPr lang="en-US" sz="1400" dirty="0">
                    <a:latin typeface="+mj-lt"/>
                    <a:cs typeface="Poppins SemiBold" panose="00000700000000000000" pitchFamily="2" charset="0"/>
                  </a:rPr>
                  <a:t>Our approach ensures that you or your loved ones can receive quality medical and personal care in the comfort of your home, with seamless transitions to facilities upon your request. </a:t>
                </a:r>
              </a:p>
            </p:txBody>
          </p:sp>
        </p:grpSp>
      </p:grpSp>
    </p:spTree>
    <p:extLst>
      <p:ext uri="{BB962C8B-B14F-4D97-AF65-F5344CB8AC3E}">
        <p14:creationId xmlns:p14="http://schemas.microsoft.com/office/powerpoint/2010/main" val="280053126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768C7ED-5CB6-4E59-9744-E7FCA53FF9DF}"/>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7111" b="7111"/>
          <a:stretch/>
        </p:blipFill>
        <p:spPr>
          <a:xfrm>
            <a:off x="6096000" y="585000"/>
            <a:ext cx="4968000" cy="2844000"/>
          </a:xfrm>
        </p:spPr>
      </p:pic>
      <p:pic>
        <p:nvPicPr>
          <p:cNvPr id="10" name="Picture Placeholder 9">
            <a:extLst>
              <a:ext uri="{FF2B5EF4-FFF2-40B4-BE49-F238E27FC236}">
                <a16:creationId xmlns:a16="http://schemas.microsoft.com/office/drawing/2014/main" id="{1B81B13E-F14A-4851-931C-67FC7D5D3F9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111" b="7111"/>
          <a:stretch/>
        </p:blipFill>
        <p:spPr>
          <a:xfrm>
            <a:off x="1128000" y="3429000"/>
            <a:ext cx="4968000" cy="2844000"/>
          </a:xfrm>
        </p:spPr>
      </p:pic>
      <p:sp>
        <p:nvSpPr>
          <p:cNvPr id="11" name="Rectangle: Rounded Corners 10">
            <a:extLst>
              <a:ext uri="{FF2B5EF4-FFF2-40B4-BE49-F238E27FC236}">
                <a16:creationId xmlns:a16="http://schemas.microsoft.com/office/drawing/2014/main" id="{7C6303AD-D5BD-B594-AAE4-2E1038330431}"/>
              </a:ext>
            </a:extLst>
          </p:cNvPr>
          <p:cNvSpPr/>
          <p:nvPr/>
        </p:nvSpPr>
        <p:spPr>
          <a:xfrm>
            <a:off x="5610903" y="2943903"/>
            <a:ext cx="970193" cy="970193"/>
          </a:xfrm>
          <a:prstGeom prst="roundRect">
            <a:avLst>
              <a:gd name="adj" fmla="val 19087"/>
            </a:avLst>
          </a:prstGeom>
          <a:solidFill>
            <a:srgbClr val="69A2E8"/>
          </a:solidFill>
          <a:ln w="25400">
            <a:noFill/>
          </a:ln>
          <a:effectLst>
            <a:outerShdw blurRad="279400" dist="228600" dir="5400000" sx="89000" sy="89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9756FEB-8305-E148-CDF2-1B1B5395033F}"/>
              </a:ext>
            </a:extLst>
          </p:cNvPr>
          <p:cNvSpPr/>
          <p:nvPr/>
        </p:nvSpPr>
        <p:spPr>
          <a:xfrm>
            <a:off x="5757723" y="3090723"/>
            <a:ext cx="676553" cy="676553"/>
          </a:xfrm>
          <a:prstGeom prst="roundRect">
            <a:avLst>
              <a:gd name="adj" fmla="val 19593"/>
            </a:avLst>
          </a:prstGeom>
          <a:solidFill>
            <a:schemeClr val="bg1">
              <a:alpha val="20000"/>
            </a:schemeClr>
          </a:solidFill>
          <a:ln>
            <a:noFill/>
          </a:ln>
          <a:effectLst>
            <a:outerShdw blurRad="444500" sx="102000" sy="102000" algn="ctr"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Heartbeat">
            <a:extLst>
              <a:ext uri="{FF2B5EF4-FFF2-40B4-BE49-F238E27FC236}">
                <a16:creationId xmlns:a16="http://schemas.microsoft.com/office/drawing/2014/main" id="{D48A2D04-C9CC-81FA-9C39-3F669D009E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44053" y="3177053"/>
            <a:ext cx="503890" cy="503890"/>
          </a:xfrm>
          <a:prstGeom prst="rect">
            <a:avLst/>
          </a:prstGeom>
        </p:spPr>
      </p:pic>
      <p:grpSp>
        <p:nvGrpSpPr>
          <p:cNvPr id="2" name="Group 1">
            <a:extLst>
              <a:ext uri="{FF2B5EF4-FFF2-40B4-BE49-F238E27FC236}">
                <a16:creationId xmlns:a16="http://schemas.microsoft.com/office/drawing/2014/main" id="{5588C858-7C3B-2ADA-898A-5C1EF0F4BE1E}"/>
              </a:ext>
            </a:extLst>
          </p:cNvPr>
          <p:cNvGrpSpPr/>
          <p:nvPr/>
        </p:nvGrpSpPr>
        <p:grpSpPr>
          <a:xfrm>
            <a:off x="-1063180" y="-772768"/>
            <a:ext cx="3071959" cy="1567678"/>
            <a:chOff x="-1063180" y="-772768"/>
            <a:chExt cx="3071959" cy="1567678"/>
          </a:xfrm>
        </p:grpSpPr>
        <p:sp>
          <p:nvSpPr>
            <p:cNvPr id="3" name="Google Shape;39;p4">
              <a:extLst>
                <a:ext uri="{FF2B5EF4-FFF2-40B4-BE49-F238E27FC236}">
                  <a16:creationId xmlns:a16="http://schemas.microsoft.com/office/drawing/2014/main" id="{83719516-C832-E53E-76A4-53DD5156F868}"/>
                </a:ext>
              </a:extLst>
            </p:cNvPr>
            <p:cNvSpPr/>
            <p:nvPr/>
          </p:nvSpPr>
          <p:spPr>
            <a:xfrm rot="2930782">
              <a:off x="61258" y="-589564"/>
              <a:ext cx="383791" cy="2385157"/>
            </a:xfrm>
            <a:prstGeom prst="triangle">
              <a:avLst>
                <a:gd name="adj" fmla="val 50000"/>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sp>
          <p:nvSpPr>
            <p:cNvPr id="8" name="Google Shape;40;p4">
              <a:extLst>
                <a:ext uri="{FF2B5EF4-FFF2-40B4-BE49-F238E27FC236}">
                  <a16:creationId xmlns:a16="http://schemas.microsoft.com/office/drawing/2014/main" id="{C6A4AC8D-EF20-7134-7409-73C3F904C53D}"/>
                </a:ext>
              </a:extLst>
            </p:cNvPr>
            <p:cNvSpPr/>
            <p:nvPr/>
          </p:nvSpPr>
          <p:spPr>
            <a:xfrm rot="13716963">
              <a:off x="489692" y="-1458399"/>
              <a:ext cx="383791" cy="2654383"/>
            </a:xfrm>
            <a:prstGeom prst="triangle">
              <a:avLst>
                <a:gd name="adj" fmla="val 50000"/>
              </a:avLst>
            </a:prstGeom>
            <a:solidFill>
              <a:srgbClr val="8FC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sp>
          <p:nvSpPr>
            <p:cNvPr id="14" name="Google Shape;41;p4">
              <a:extLst>
                <a:ext uri="{FF2B5EF4-FFF2-40B4-BE49-F238E27FC236}">
                  <a16:creationId xmlns:a16="http://schemas.microsoft.com/office/drawing/2014/main" id="{48953477-F775-6668-CB16-90006E619F96}"/>
                </a:ext>
              </a:extLst>
            </p:cNvPr>
            <p:cNvSpPr/>
            <p:nvPr/>
          </p:nvSpPr>
          <p:spPr>
            <a:xfrm rot="3697583">
              <a:off x="-378795" y="-1457153"/>
              <a:ext cx="1016387" cy="2385157"/>
            </a:xfrm>
            <a:prstGeom prst="triangle">
              <a:avLst>
                <a:gd name="adj" fmla="val 50000"/>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grpSp>
      <p:sp>
        <p:nvSpPr>
          <p:cNvPr id="15" name="TextBox 14">
            <a:extLst>
              <a:ext uri="{FF2B5EF4-FFF2-40B4-BE49-F238E27FC236}">
                <a16:creationId xmlns:a16="http://schemas.microsoft.com/office/drawing/2014/main" id="{DD9941C1-812A-EE44-A69B-5BF431AE7760}"/>
              </a:ext>
            </a:extLst>
          </p:cNvPr>
          <p:cNvSpPr txBox="1"/>
          <p:nvPr/>
        </p:nvSpPr>
        <p:spPr>
          <a:xfrm>
            <a:off x="552743" y="663757"/>
            <a:ext cx="3798695" cy="954107"/>
          </a:xfrm>
          <a:prstGeom prst="rect">
            <a:avLst/>
          </a:prstGeom>
          <a:noFill/>
        </p:spPr>
        <p:txBody>
          <a:bodyPr wrap="square">
            <a:spAutoFit/>
          </a:bodyPr>
          <a:lstStyle/>
          <a:p>
            <a:r>
              <a:rPr lang="en-US" sz="2800" b="1" dirty="0"/>
              <a:t>Comfort And Dignity At Home</a:t>
            </a:r>
          </a:p>
        </p:txBody>
      </p:sp>
      <p:cxnSp>
        <p:nvCxnSpPr>
          <p:cNvPr id="16" name="Straight Connector 15">
            <a:extLst>
              <a:ext uri="{FF2B5EF4-FFF2-40B4-BE49-F238E27FC236}">
                <a16:creationId xmlns:a16="http://schemas.microsoft.com/office/drawing/2014/main" id="{F6AA77EB-E764-A3DF-FC80-E4C8E5743B37}"/>
              </a:ext>
            </a:extLst>
          </p:cNvPr>
          <p:cNvCxnSpPr>
            <a:cxnSpLocks/>
          </p:cNvCxnSpPr>
          <p:nvPr/>
        </p:nvCxnSpPr>
        <p:spPr>
          <a:xfrm>
            <a:off x="655484" y="1736073"/>
            <a:ext cx="2957540" cy="0"/>
          </a:xfrm>
          <a:prstGeom prst="line">
            <a:avLst/>
          </a:prstGeom>
          <a:ln w="28575">
            <a:solidFill>
              <a:srgbClr val="69A2E8"/>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A109E96-72C1-86B5-CC34-CD46D46C857F}"/>
              </a:ext>
            </a:extLst>
          </p:cNvPr>
          <p:cNvGrpSpPr/>
          <p:nvPr/>
        </p:nvGrpSpPr>
        <p:grpSpPr>
          <a:xfrm>
            <a:off x="635382" y="2058856"/>
            <a:ext cx="4975521" cy="954107"/>
            <a:chOff x="635382" y="2058856"/>
            <a:chExt cx="4975521" cy="954107"/>
          </a:xfrm>
        </p:grpSpPr>
        <p:grpSp>
          <p:nvGrpSpPr>
            <p:cNvPr id="19" name="Group 18">
              <a:extLst>
                <a:ext uri="{FF2B5EF4-FFF2-40B4-BE49-F238E27FC236}">
                  <a16:creationId xmlns:a16="http://schemas.microsoft.com/office/drawing/2014/main" id="{914BFD49-D486-190D-8962-DBDE209471F8}"/>
                </a:ext>
              </a:extLst>
            </p:cNvPr>
            <p:cNvGrpSpPr/>
            <p:nvPr/>
          </p:nvGrpSpPr>
          <p:grpSpPr>
            <a:xfrm>
              <a:off x="635382" y="2236439"/>
              <a:ext cx="598940" cy="598940"/>
              <a:chOff x="6170088" y="2652476"/>
              <a:chExt cx="598940" cy="598940"/>
            </a:xfrm>
          </p:grpSpPr>
          <p:sp>
            <p:nvSpPr>
              <p:cNvPr id="21" name="Oval 20">
                <a:extLst>
                  <a:ext uri="{FF2B5EF4-FFF2-40B4-BE49-F238E27FC236}">
                    <a16:creationId xmlns:a16="http://schemas.microsoft.com/office/drawing/2014/main" id="{C8FCB6FC-AC4A-7FB2-18B3-2D62E2059193}"/>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Graphic 21">
                <a:extLst>
                  <a:ext uri="{FF2B5EF4-FFF2-40B4-BE49-F238E27FC236}">
                    <a16:creationId xmlns:a16="http://schemas.microsoft.com/office/drawing/2014/main" id="{3DFB9CAF-6912-02F7-3916-8E96945C6F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299172" y="2781560"/>
                <a:ext cx="340772" cy="340772"/>
              </a:xfrm>
              <a:prstGeom prst="rect">
                <a:avLst/>
              </a:prstGeom>
            </p:spPr>
          </p:pic>
        </p:grpSp>
        <p:sp>
          <p:nvSpPr>
            <p:cNvPr id="20" name="TextBox 19">
              <a:extLst>
                <a:ext uri="{FF2B5EF4-FFF2-40B4-BE49-F238E27FC236}">
                  <a16:creationId xmlns:a16="http://schemas.microsoft.com/office/drawing/2014/main" id="{0704E952-CDD6-969C-E430-F8B9058A7B52}"/>
                </a:ext>
              </a:extLst>
            </p:cNvPr>
            <p:cNvSpPr txBox="1"/>
            <p:nvPr/>
          </p:nvSpPr>
          <p:spPr>
            <a:xfrm>
              <a:off x="1397906" y="2058856"/>
              <a:ext cx="4212997" cy="954107"/>
            </a:xfrm>
            <a:prstGeom prst="rect">
              <a:avLst/>
            </a:prstGeom>
            <a:noFill/>
          </p:spPr>
          <p:txBody>
            <a:bodyPr wrap="square">
              <a:spAutoFit/>
            </a:bodyPr>
            <a:lstStyle/>
            <a:p>
              <a:r>
                <a:rPr lang="en-US" sz="1400" dirty="0">
                  <a:latin typeface="+mj-lt"/>
                  <a:cs typeface="Poppins SemiBold" panose="00000700000000000000" pitchFamily="2" charset="0"/>
                </a:rPr>
                <a:t>We understand that each individual's needs are different and that homecare is not just about health it's about maintaining dignity and enhancing quality of life. </a:t>
              </a:r>
            </a:p>
          </p:txBody>
        </p:sp>
      </p:grpSp>
      <p:grpSp>
        <p:nvGrpSpPr>
          <p:cNvPr id="6" name="Group 5">
            <a:extLst>
              <a:ext uri="{FF2B5EF4-FFF2-40B4-BE49-F238E27FC236}">
                <a16:creationId xmlns:a16="http://schemas.microsoft.com/office/drawing/2014/main" id="{16BB47A3-170F-1228-9CDC-FA7369D4B374}"/>
              </a:ext>
            </a:extLst>
          </p:cNvPr>
          <p:cNvGrpSpPr/>
          <p:nvPr/>
        </p:nvGrpSpPr>
        <p:grpSpPr>
          <a:xfrm>
            <a:off x="6338629" y="4017238"/>
            <a:ext cx="5472371" cy="738664"/>
            <a:chOff x="6338629" y="4017238"/>
            <a:chExt cx="5472371" cy="738664"/>
          </a:xfrm>
        </p:grpSpPr>
        <p:grpSp>
          <p:nvGrpSpPr>
            <p:cNvPr id="25" name="Group 24">
              <a:extLst>
                <a:ext uri="{FF2B5EF4-FFF2-40B4-BE49-F238E27FC236}">
                  <a16:creationId xmlns:a16="http://schemas.microsoft.com/office/drawing/2014/main" id="{134C7D6C-1A72-1FAB-1E7A-EFAEDB739D91}"/>
                </a:ext>
              </a:extLst>
            </p:cNvPr>
            <p:cNvGrpSpPr/>
            <p:nvPr/>
          </p:nvGrpSpPr>
          <p:grpSpPr>
            <a:xfrm>
              <a:off x="6338629" y="4087100"/>
              <a:ext cx="598940" cy="598940"/>
              <a:chOff x="6170088" y="2652476"/>
              <a:chExt cx="598940" cy="598940"/>
            </a:xfrm>
          </p:grpSpPr>
          <p:sp>
            <p:nvSpPr>
              <p:cNvPr id="27" name="Oval 26">
                <a:extLst>
                  <a:ext uri="{FF2B5EF4-FFF2-40B4-BE49-F238E27FC236}">
                    <a16:creationId xmlns:a16="http://schemas.microsoft.com/office/drawing/2014/main" id="{0CE4B836-898D-F5FA-0461-E4B93FF2BFBC}"/>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12E10C54-0048-D07F-38B0-AE1B1E97206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299172" y="2781560"/>
                <a:ext cx="340772" cy="340772"/>
              </a:xfrm>
              <a:prstGeom prst="rect">
                <a:avLst/>
              </a:prstGeom>
            </p:spPr>
          </p:pic>
        </p:grpSp>
        <p:sp>
          <p:nvSpPr>
            <p:cNvPr id="26" name="TextBox 25">
              <a:extLst>
                <a:ext uri="{FF2B5EF4-FFF2-40B4-BE49-F238E27FC236}">
                  <a16:creationId xmlns:a16="http://schemas.microsoft.com/office/drawing/2014/main" id="{AD13F6C5-6E20-9FC0-D289-3ECDC76A4C04}"/>
                </a:ext>
              </a:extLst>
            </p:cNvPr>
            <p:cNvSpPr txBox="1"/>
            <p:nvPr/>
          </p:nvSpPr>
          <p:spPr>
            <a:xfrm>
              <a:off x="7101153" y="4017238"/>
              <a:ext cx="4709847" cy="738664"/>
            </a:xfrm>
            <a:prstGeom prst="rect">
              <a:avLst/>
            </a:prstGeom>
            <a:noFill/>
          </p:spPr>
          <p:txBody>
            <a:bodyPr wrap="square">
              <a:spAutoFit/>
            </a:bodyPr>
            <a:lstStyle/>
            <a:p>
              <a:r>
                <a:rPr lang="en-US" sz="1400" dirty="0">
                  <a:latin typeface="+mj-lt"/>
                  <a:cs typeface="Poppins SemiBold" panose="00000700000000000000" pitchFamily="2" charset="0"/>
                </a:rPr>
                <a:t>Our caregivers do more than assist with daily activities; they offer companionship, empathy, and a commitment to improving our clients' days. </a:t>
              </a:r>
            </a:p>
          </p:txBody>
        </p:sp>
      </p:grpSp>
      <p:grpSp>
        <p:nvGrpSpPr>
          <p:cNvPr id="7" name="Group 6">
            <a:extLst>
              <a:ext uri="{FF2B5EF4-FFF2-40B4-BE49-F238E27FC236}">
                <a16:creationId xmlns:a16="http://schemas.microsoft.com/office/drawing/2014/main" id="{9106D1F8-F0F9-2E8F-2E35-9EF09CD4A2B6}"/>
              </a:ext>
            </a:extLst>
          </p:cNvPr>
          <p:cNvGrpSpPr/>
          <p:nvPr/>
        </p:nvGrpSpPr>
        <p:grpSpPr>
          <a:xfrm>
            <a:off x="6338629" y="5049239"/>
            <a:ext cx="5472371" cy="738664"/>
            <a:chOff x="6338629" y="5049239"/>
            <a:chExt cx="5472371" cy="738664"/>
          </a:xfrm>
        </p:grpSpPr>
        <p:grpSp>
          <p:nvGrpSpPr>
            <p:cNvPr id="31" name="Group 30">
              <a:extLst>
                <a:ext uri="{FF2B5EF4-FFF2-40B4-BE49-F238E27FC236}">
                  <a16:creationId xmlns:a16="http://schemas.microsoft.com/office/drawing/2014/main" id="{9773C72D-A272-D777-92FB-45B43F3F3FB2}"/>
                </a:ext>
              </a:extLst>
            </p:cNvPr>
            <p:cNvGrpSpPr/>
            <p:nvPr/>
          </p:nvGrpSpPr>
          <p:grpSpPr>
            <a:xfrm>
              <a:off x="6338629" y="5119101"/>
              <a:ext cx="598940" cy="598940"/>
              <a:chOff x="6170088" y="2652476"/>
              <a:chExt cx="598940" cy="598940"/>
            </a:xfrm>
          </p:grpSpPr>
          <p:sp>
            <p:nvSpPr>
              <p:cNvPr id="33" name="Oval 32">
                <a:extLst>
                  <a:ext uri="{FF2B5EF4-FFF2-40B4-BE49-F238E27FC236}">
                    <a16:creationId xmlns:a16="http://schemas.microsoft.com/office/drawing/2014/main" id="{997A28D0-941D-3ACB-3D55-A2535E32B1BE}"/>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a:extLst>
                  <a:ext uri="{FF2B5EF4-FFF2-40B4-BE49-F238E27FC236}">
                    <a16:creationId xmlns:a16="http://schemas.microsoft.com/office/drawing/2014/main" id="{D5354BE2-3959-6FBA-B496-5822F13E26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6299172" y="2781560"/>
                <a:ext cx="340772" cy="340772"/>
              </a:xfrm>
              <a:prstGeom prst="rect">
                <a:avLst/>
              </a:prstGeom>
            </p:spPr>
          </p:pic>
        </p:grpSp>
        <p:sp>
          <p:nvSpPr>
            <p:cNvPr id="32" name="TextBox 31">
              <a:extLst>
                <a:ext uri="{FF2B5EF4-FFF2-40B4-BE49-F238E27FC236}">
                  <a16:creationId xmlns:a16="http://schemas.microsoft.com/office/drawing/2014/main" id="{57875BB1-BB57-0A13-6423-521C0D582E6F}"/>
                </a:ext>
              </a:extLst>
            </p:cNvPr>
            <p:cNvSpPr txBox="1"/>
            <p:nvPr/>
          </p:nvSpPr>
          <p:spPr>
            <a:xfrm>
              <a:off x="7101153" y="5049239"/>
              <a:ext cx="4709847" cy="738664"/>
            </a:xfrm>
            <a:prstGeom prst="rect">
              <a:avLst/>
            </a:prstGeom>
            <a:noFill/>
          </p:spPr>
          <p:txBody>
            <a:bodyPr wrap="square">
              <a:spAutoFit/>
            </a:bodyPr>
            <a:lstStyle/>
            <a:p>
              <a:r>
                <a:rPr lang="en-US" sz="1400" dirty="0">
                  <a:latin typeface="+mj-lt"/>
                  <a:cs typeface="Poppins SemiBold" panose="00000700000000000000" pitchFamily="2" charset="0"/>
                </a:rPr>
                <a:t>Our personalized care plans ensure that every service, from mobility assistance to medication management, is tailored to individual preferences.</a:t>
              </a:r>
            </a:p>
          </p:txBody>
        </p:sp>
      </p:grpSp>
      <p:grpSp>
        <p:nvGrpSpPr>
          <p:cNvPr id="36" name="Group 35">
            <a:extLst>
              <a:ext uri="{FF2B5EF4-FFF2-40B4-BE49-F238E27FC236}">
                <a16:creationId xmlns:a16="http://schemas.microsoft.com/office/drawing/2014/main" id="{B539B828-9D5E-DCA7-5B7A-3121A87ACC53}"/>
              </a:ext>
            </a:extLst>
          </p:cNvPr>
          <p:cNvGrpSpPr/>
          <p:nvPr/>
        </p:nvGrpSpPr>
        <p:grpSpPr>
          <a:xfrm>
            <a:off x="11810999" y="6477000"/>
            <a:ext cx="504825" cy="419209"/>
            <a:chOff x="11810999" y="6477000"/>
            <a:chExt cx="504825" cy="419209"/>
          </a:xfrm>
        </p:grpSpPr>
        <p:sp>
          <p:nvSpPr>
            <p:cNvPr id="37" name="Rectangle 36">
              <a:extLst>
                <a:ext uri="{FF2B5EF4-FFF2-40B4-BE49-F238E27FC236}">
                  <a16:creationId xmlns:a16="http://schemas.microsoft.com/office/drawing/2014/main" id="{13E8709F-97AB-8577-1C75-A0D5664B1D80}"/>
                </a:ext>
              </a:extLst>
            </p:cNvPr>
            <p:cNvSpPr/>
            <p:nvPr/>
          </p:nvSpPr>
          <p:spPr>
            <a:xfrm>
              <a:off x="11810999" y="6477000"/>
              <a:ext cx="504825" cy="419209"/>
            </a:xfrm>
            <a:prstGeom prst="rect">
              <a:avLst/>
            </a:prstGeom>
            <a:noFill/>
            <a:ln>
              <a:solidFill>
                <a:srgbClr val="69A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C805B754-22BD-57F7-06DE-1A7230646074}"/>
                </a:ext>
              </a:extLst>
            </p:cNvPr>
            <p:cNvGrpSpPr/>
            <p:nvPr/>
          </p:nvGrpSpPr>
          <p:grpSpPr>
            <a:xfrm>
              <a:off x="11810999" y="6477005"/>
              <a:ext cx="307181" cy="203091"/>
              <a:chOff x="11811000" y="6477005"/>
              <a:chExt cx="222250" cy="203091"/>
            </a:xfrm>
            <a:solidFill>
              <a:srgbClr val="8FCF11"/>
            </a:solidFill>
          </p:grpSpPr>
          <p:sp>
            <p:nvSpPr>
              <p:cNvPr id="39" name="Rectangle 38">
                <a:extLst>
                  <a:ext uri="{FF2B5EF4-FFF2-40B4-BE49-F238E27FC236}">
                    <a16:creationId xmlns:a16="http://schemas.microsoft.com/office/drawing/2014/main" id="{EF4F774B-2F1A-19EE-C527-9D158815E3AC}"/>
                  </a:ext>
                </a:extLst>
              </p:cNvPr>
              <p:cNvSpPr/>
              <p:nvPr/>
            </p:nvSpPr>
            <p:spPr>
              <a:xfrm>
                <a:off x="11811000" y="6477005"/>
                <a:ext cx="222250" cy="2030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AD7110A-4B4E-7F4B-2741-58F894E94D19}"/>
                  </a:ext>
                </a:extLst>
              </p:cNvPr>
              <p:cNvSpPr txBox="1"/>
              <p:nvPr/>
            </p:nvSpPr>
            <p:spPr>
              <a:xfrm>
                <a:off x="11811000" y="6478523"/>
                <a:ext cx="222250" cy="200055"/>
              </a:xfrm>
              <a:prstGeom prst="rect">
                <a:avLst/>
              </a:prstGeom>
              <a:grpFill/>
            </p:spPr>
            <p:txBody>
              <a:bodyPr wrap="square" rtlCol="0">
                <a:spAutoFit/>
              </a:bodyPr>
              <a:lstStyle/>
              <a:p>
                <a:pPr algn="ctr"/>
                <a:fld id="{22118994-1E77-481E-A1A3-6C82BDDA1C84}" type="slidenum">
                  <a:rPr lang="en-PK" sz="700" b="1" smtClean="0">
                    <a:solidFill>
                      <a:schemeClr val="bg1"/>
                    </a:solidFill>
                    <a:latin typeface="Poppins" panose="00000500000000000000" pitchFamily="2" charset="0"/>
                    <a:cs typeface="Poppins" panose="00000500000000000000" pitchFamily="2" charset="0"/>
                  </a:rPr>
                  <a:pPr algn="ctr"/>
                  <a:t>3</a:t>
                </a:fld>
                <a:endParaRPr lang="en-PK" sz="700" b="1" dirty="0">
                  <a:solidFill>
                    <a:schemeClr val="bg1"/>
                  </a:solidFill>
                  <a:latin typeface="Poppins" panose="00000500000000000000" pitchFamily="2" charset="0"/>
                  <a:cs typeface="Poppins" panose="00000500000000000000" pitchFamily="2" charset="0"/>
                </a:endParaRPr>
              </a:p>
            </p:txBody>
          </p:sp>
        </p:grpSp>
      </p:grpSp>
    </p:spTree>
    <p:extLst>
      <p:ext uri="{BB962C8B-B14F-4D97-AF65-F5344CB8AC3E}">
        <p14:creationId xmlns:p14="http://schemas.microsoft.com/office/powerpoint/2010/main" val="8722642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17990"/>
            <a:ext cx="6642100" cy="4792286"/>
          </a:xfrm>
          <a:prstGeom prst="rect">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9C521C7-B85A-FBC6-7998-625DB0FD53C4}"/>
              </a:ext>
            </a:extLst>
          </p:cNvPr>
          <p:cNvSpPr txBox="1"/>
          <p:nvPr/>
        </p:nvSpPr>
        <p:spPr>
          <a:xfrm>
            <a:off x="381001" y="2183921"/>
            <a:ext cx="4466770" cy="1077218"/>
          </a:xfrm>
          <a:prstGeom prst="rect">
            <a:avLst/>
          </a:prstGeom>
          <a:noFill/>
        </p:spPr>
        <p:txBody>
          <a:bodyPr wrap="square">
            <a:spAutoFit/>
          </a:bodyPr>
          <a:lstStyle/>
          <a:p>
            <a:r>
              <a:rPr lang="en-US" sz="3200" b="1" dirty="0">
                <a:solidFill>
                  <a:schemeClr val="bg1"/>
                </a:solidFill>
              </a:rPr>
              <a:t>Personal </a:t>
            </a:r>
          </a:p>
          <a:p>
            <a:r>
              <a:rPr lang="en-US" sz="3200" b="1" dirty="0">
                <a:solidFill>
                  <a:schemeClr val="bg1"/>
                </a:solidFill>
              </a:rPr>
              <a:t>Care Services</a:t>
            </a:r>
          </a:p>
        </p:txBody>
      </p:sp>
      <p:pic>
        <p:nvPicPr>
          <p:cNvPr id="12" name="Graphic 11">
            <a:extLst>
              <a:ext uri="{FF2B5EF4-FFF2-40B4-BE49-F238E27FC236}">
                <a16:creationId xmlns:a16="http://schemas.microsoft.com/office/drawing/2014/main" id="{15BED828-0CC6-7066-02A3-793AB12ACE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81001" y="1405019"/>
            <a:ext cx="720190" cy="720190"/>
          </a:xfrm>
          <a:prstGeom prst="rect">
            <a:avLst/>
          </a:prstGeom>
        </p:spPr>
      </p:pic>
      <p:pic>
        <p:nvPicPr>
          <p:cNvPr id="51" name="Picture Placeholder 18">
            <a:extLst>
              <a:ext uri="{FF2B5EF4-FFF2-40B4-BE49-F238E27FC236}">
                <a16:creationId xmlns:a16="http://schemas.microsoft.com/office/drawing/2014/main" id="{CF4A7061-7F53-2FCB-41BB-41AF7C81C5B9}"/>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8767" b="23957"/>
          <a:stretch/>
        </p:blipFill>
        <p:spPr>
          <a:xfrm>
            <a:off x="-1" y="3347218"/>
            <a:ext cx="6642101" cy="2977382"/>
          </a:xfrm>
        </p:spPr>
      </p:pic>
      <p:grpSp>
        <p:nvGrpSpPr>
          <p:cNvPr id="2" name="Group 1">
            <a:extLst>
              <a:ext uri="{FF2B5EF4-FFF2-40B4-BE49-F238E27FC236}">
                <a16:creationId xmlns:a16="http://schemas.microsoft.com/office/drawing/2014/main" id="{1C4DD63B-FE2E-21F7-E787-9F32CB248ED4}"/>
              </a:ext>
            </a:extLst>
          </p:cNvPr>
          <p:cNvGrpSpPr/>
          <p:nvPr/>
        </p:nvGrpSpPr>
        <p:grpSpPr>
          <a:xfrm>
            <a:off x="-1063180" y="-772768"/>
            <a:ext cx="3071959" cy="1567678"/>
            <a:chOff x="-1063180" y="-772768"/>
            <a:chExt cx="3071959" cy="1567678"/>
          </a:xfrm>
        </p:grpSpPr>
        <p:sp>
          <p:nvSpPr>
            <p:cNvPr id="9" name="Google Shape;39;p4">
              <a:extLst>
                <a:ext uri="{FF2B5EF4-FFF2-40B4-BE49-F238E27FC236}">
                  <a16:creationId xmlns:a16="http://schemas.microsoft.com/office/drawing/2014/main" id="{26D9662E-D5A0-7F0B-6400-88D8DA575095}"/>
                </a:ext>
              </a:extLst>
            </p:cNvPr>
            <p:cNvSpPr/>
            <p:nvPr/>
          </p:nvSpPr>
          <p:spPr>
            <a:xfrm rot="2930782">
              <a:off x="61258" y="-589564"/>
              <a:ext cx="383791" cy="2385157"/>
            </a:xfrm>
            <a:prstGeom prst="triangle">
              <a:avLst>
                <a:gd name="adj" fmla="val 50000"/>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sp>
          <p:nvSpPr>
            <p:cNvPr id="10" name="Google Shape;40;p4">
              <a:extLst>
                <a:ext uri="{FF2B5EF4-FFF2-40B4-BE49-F238E27FC236}">
                  <a16:creationId xmlns:a16="http://schemas.microsoft.com/office/drawing/2014/main" id="{70768F0F-2234-D930-09FC-67ED1F819240}"/>
                </a:ext>
              </a:extLst>
            </p:cNvPr>
            <p:cNvSpPr/>
            <p:nvPr/>
          </p:nvSpPr>
          <p:spPr>
            <a:xfrm rot="13716963">
              <a:off x="489692" y="-1458399"/>
              <a:ext cx="383791" cy="2654383"/>
            </a:xfrm>
            <a:prstGeom prst="triangle">
              <a:avLst>
                <a:gd name="adj" fmla="val 50000"/>
              </a:avLst>
            </a:prstGeom>
            <a:solidFill>
              <a:srgbClr val="8FC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sp>
          <p:nvSpPr>
            <p:cNvPr id="11" name="Google Shape;41;p4">
              <a:extLst>
                <a:ext uri="{FF2B5EF4-FFF2-40B4-BE49-F238E27FC236}">
                  <a16:creationId xmlns:a16="http://schemas.microsoft.com/office/drawing/2014/main" id="{AE10DEDB-4454-A18C-7E24-CB5505AD9862}"/>
                </a:ext>
              </a:extLst>
            </p:cNvPr>
            <p:cNvSpPr/>
            <p:nvPr/>
          </p:nvSpPr>
          <p:spPr>
            <a:xfrm rot="3697583">
              <a:off x="-378795" y="-1457153"/>
              <a:ext cx="1016387" cy="2385157"/>
            </a:xfrm>
            <a:prstGeom prst="triangle">
              <a:avLst>
                <a:gd name="adj" fmla="val 50000"/>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grpSp>
      <p:grpSp>
        <p:nvGrpSpPr>
          <p:cNvPr id="80" name="Group 79">
            <a:extLst>
              <a:ext uri="{FF2B5EF4-FFF2-40B4-BE49-F238E27FC236}">
                <a16:creationId xmlns:a16="http://schemas.microsoft.com/office/drawing/2014/main" id="{B0079186-BA33-DB3C-F872-4D837305631A}"/>
              </a:ext>
            </a:extLst>
          </p:cNvPr>
          <p:cNvGrpSpPr/>
          <p:nvPr/>
        </p:nvGrpSpPr>
        <p:grpSpPr>
          <a:xfrm>
            <a:off x="11810999" y="6477000"/>
            <a:ext cx="504825" cy="419209"/>
            <a:chOff x="11810999" y="6477000"/>
            <a:chExt cx="504825" cy="419209"/>
          </a:xfrm>
        </p:grpSpPr>
        <p:sp>
          <p:nvSpPr>
            <p:cNvPr id="81" name="Rectangle 80">
              <a:extLst>
                <a:ext uri="{FF2B5EF4-FFF2-40B4-BE49-F238E27FC236}">
                  <a16:creationId xmlns:a16="http://schemas.microsoft.com/office/drawing/2014/main" id="{5F22B331-EF3E-18F0-BA50-0ED038A08176}"/>
                </a:ext>
              </a:extLst>
            </p:cNvPr>
            <p:cNvSpPr/>
            <p:nvPr/>
          </p:nvSpPr>
          <p:spPr>
            <a:xfrm>
              <a:off x="11810999" y="6477000"/>
              <a:ext cx="504825" cy="419209"/>
            </a:xfrm>
            <a:prstGeom prst="rect">
              <a:avLst/>
            </a:prstGeom>
            <a:noFill/>
            <a:ln>
              <a:solidFill>
                <a:srgbClr val="69A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8E988A11-B508-975A-9177-8EDB6B79DB7D}"/>
                </a:ext>
              </a:extLst>
            </p:cNvPr>
            <p:cNvGrpSpPr/>
            <p:nvPr/>
          </p:nvGrpSpPr>
          <p:grpSpPr>
            <a:xfrm>
              <a:off x="11810999" y="6477005"/>
              <a:ext cx="307181" cy="203091"/>
              <a:chOff x="11811000" y="6477005"/>
              <a:chExt cx="222250" cy="203091"/>
            </a:xfrm>
            <a:solidFill>
              <a:srgbClr val="8FCF11"/>
            </a:solidFill>
          </p:grpSpPr>
          <p:sp>
            <p:nvSpPr>
              <p:cNvPr id="83" name="Rectangle 82">
                <a:extLst>
                  <a:ext uri="{FF2B5EF4-FFF2-40B4-BE49-F238E27FC236}">
                    <a16:creationId xmlns:a16="http://schemas.microsoft.com/office/drawing/2014/main" id="{83346A57-6F8C-D3B6-6F5B-9A29BC148712}"/>
                  </a:ext>
                </a:extLst>
              </p:cNvPr>
              <p:cNvSpPr/>
              <p:nvPr/>
            </p:nvSpPr>
            <p:spPr>
              <a:xfrm>
                <a:off x="11811000" y="6477005"/>
                <a:ext cx="222250" cy="2030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69741CEE-9330-38DB-DED2-F0D698EF81AF}"/>
                  </a:ext>
                </a:extLst>
              </p:cNvPr>
              <p:cNvSpPr txBox="1"/>
              <p:nvPr/>
            </p:nvSpPr>
            <p:spPr>
              <a:xfrm>
                <a:off x="11811000" y="6478523"/>
                <a:ext cx="222250" cy="200055"/>
              </a:xfrm>
              <a:prstGeom prst="rect">
                <a:avLst/>
              </a:prstGeom>
              <a:grpFill/>
            </p:spPr>
            <p:txBody>
              <a:bodyPr wrap="square" rtlCol="0">
                <a:spAutoFit/>
              </a:bodyPr>
              <a:lstStyle/>
              <a:p>
                <a:pPr algn="ctr"/>
                <a:fld id="{22118994-1E77-481E-A1A3-6C82BDDA1C84}" type="slidenum">
                  <a:rPr lang="en-PK" sz="700" b="1" smtClean="0">
                    <a:solidFill>
                      <a:schemeClr val="bg1"/>
                    </a:solidFill>
                    <a:latin typeface="Poppins" panose="00000500000000000000" pitchFamily="2" charset="0"/>
                    <a:cs typeface="Poppins" panose="00000500000000000000" pitchFamily="2" charset="0"/>
                  </a:rPr>
                  <a:pPr algn="ctr"/>
                  <a:t>4</a:t>
                </a:fld>
                <a:endParaRPr lang="en-PK" sz="700" b="1" dirty="0">
                  <a:solidFill>
                    <a:schemeClr val="bg1"/>
                  </a:solidFill>
                  <a:latin typeface="Poppins" panose="00000500000000000000" pitchFamily="2" charset="0"/>
                  <a:cs typeface="Poppins" panose="00000500000000000000" pitchFamily="2" charset="0"/>
                </a:endParaRPr>
              </a:p>
            </p:txBody>
          </p:sp>
        </p:grpSp>
      </p:grpSp>
      <p:grpSp>
        <p:nvGrpSpPr>
          <p:cNvPr id="3" name="Group 2">
            <a:extLst>
              <a:ext uri="{FF2B5EF4-FFF2-40B4-BE49-F238E27FC236}">
                <a16:creationId xmlns:a16="http://schemas.microsoft.com/office/drawing/2014/main" id="{0CA7D9C1-FFFA-3102-D079-29E55CA04A39}"/>
              </a:ext>
            </a:extLst>
          </p:cNvPr>
          <p:cNvGrpSpPr/>
          <p:nvPr/>
        </p:nvGrpSpPr>
        <p:grpSpPr>
          <a:xfrm>
            <a:off x="6814239" y="797657"/>
            <a:ext cx="4996761" cy="830997"/>
            <a:chOff x="6814239" y="1380422"/>
            <a:chExt cx="4996761" cy="830997"/>
          </a:xfrm>
        </p:grpSpPr>
        <p:grpSp>
          <p:nvGrpSpPr>
            <p:cNvPr id="19" name="Group 18">
              <a:extLst>
                <a:ext uri="{FF2B5EF4-FFF2-40B4-BE49-F238E27FC236}">
                  <a16:creationId xmlns:a16="http://schemas.microsoft.com/office/drawing/2014/main" id="{04F35FAB-219B-897B-0C3C-F8CDB2E1276F}"/>
                </a:ext>
              </a:extLst>
            </p:cNvPr>
            <p:cNvGrpSpPr/>
            <p:nvPr/>
          </p:nvGrpSpPr>
          <p:grpSpPr>
            <a:xfrm>
              <a:off x="6814239" y="1496450"/>
              <a:ext cx="598940" cy="598940"/>
              <a:chOff x="6170088" y="2652476"/>
              <a:chExt cx="598940" cy="598940"/>
            </a:xfrm>
          </p:grpSpPr>
          <p:sp>
            <p:nvSpPr>
              <p:cNvPr id="26" name="Oval 25">
                <a:extLst>
                  <a:ext uri="{FF2B5EF4-FFF2-40B4-BE49-F238E27FC236}">
                    <a16:creationId xmlns:a16="http://schemas.microsoft.com/office/drawing/2014/main" id="{25A9395D-2A47-8B70-CB50-0174E280A277}"/>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Graphic 26">
                <a:extLst>
                  <a:ext uri="{FF2B5EF4-FFF2-40B4-BE49-F238E27FC236}">
                    <a16:creationId xmlns:a16="http://schemas.microsoft.com/office/drawing/2014/main" id="{03A313B1-2DFB-A982-A2E1-BF29957B3C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299172" y="2781560"/>
                <a:ext cx="340772" cy="340772"/>
              </a:xfrm>
              <a:prstGeom prst="rect">
                <a:avLst/>
              </a:prstGeom>
            </p:spPr>
          </p:pic>
        </p:grpSp>
        <p:sp>
          <p:nvSpPr>
            <p:cNvPr id="20" name="TextBox 19">
              <a:extLst>
                <a:ext uri="{FF2B5EF4-FFF2-40B4-BE49-F238E27FC236}">
                  <a16:creationId xmlns:a16="http://schemas.microsoft.com/office/drawing/2014/main" id="{872B572F-0E73-6595-4127-A973A72FEF46}"/>
                </a:ext>
              </a:extLst>
            </p:cNvPr>
            <p:cNvSpPr txBox="1"/>
            <p:nvPr/>
          </p:nvSpPr>
          <p:spPr>
            <a:xfrm>
              <a:off x="7576763" y="1380422"/>
              <a:ext cx="4234237" cy="830997"/>
            </a:xfrm>
            <a:prstGeom prst="rect">
              <a:avLst/>
            </a:prstGeom>
            <a:noFill/>
          </p:spPr>
          <p:txBody>
            <a:bodyPr wrap="square">
              <a:spAutoFit/>
            </a:bodyPr>
            <a:lstStyle/>
            <a:p>
              <a:r>
                <a:rPr lang="en-US" sz="1600" dirty="0">
                  <a:latin typeface="+mj-lt"/>
                  <a:cs typeface="Poppins SemiBold" panose="00000700000000000000" pitchFamily="2" charset="0"/>
                </a:rPr>
                <a:t>Assisting patients with bathing to ensure they feel clean, fresh, </a:t>
              </a:r>
            </a:p>
            <a:p>
              <a:r>
                <a:rPr lang="en-US" sz="1600" dirty="0">
                  <a:latin typeface="+mj-lt"/>
                  <a:cs typeface="Poppins SemiBold" panose="00000700000000000000" pitchFamily="2" charset="0"/>
                </a:rPr>
                <a:t>and comfortable.</a:t>
              </a:r>
            </a:p>
          </p:txBody>
        </p:sp>
      </p:grpSp>
      <p:grpSp>
        <p:nvGrpSpPr>
          <p:cNvPr id="4" name="Group 3">
            <a:extLst>
              <a:ext uri="{FF2B5EF4-FFF2-40B4-BE49-F238E27FC236}">
                <a16:creationId xmlns:a16="http://schemas.microsoft.com/office/drawing/2014/main" id="{839EA821-F014-313E-1CFD-078871A6A6FB}"/>
              </a:ext>
            </a:extLst>
          </p:cNvPr>
          <p:cNvGrpSpPr/>
          <p:nvPr/>
        </p:nvGrpSpPr>
        <p:grpSpPr>
          <a:xfrm>
            <a:off x="6814239" y="1782469"/>
            <a:ext cx="4996761" cy="830997"/>
            <a:chOff x="6814239" y="2464420"/>
            <a:chExt cx="4996761" cy="830997"/>
          </a:xfrm>
        </p:grpSpPr>
        <p:grpSp>
          <p:nvGrpSpPr>
            <p:cNvPr id="62" name="Group 61">
              <a:extLst>
                <a:ext uri="{FF2B5EF4-FFF2-40B4-BE49-F238E27FC236}">
                  <a16:creationId xmlns:a16="http://schemas.microsoft.com/office/drawing/2014/main" id="{1FC25B26-D9D0-2BAE-9CA8-83BFF759D36B}"/>
                </a:ext>
              </a:extLst>
            </p:cNvPr>
            <p:cNvGrpSpPr/>
            <p:nvPr/>
          </p:nvGrpSpPr>
          <p:grpSpPr>
            <a:xfrm>
              <a:off x="6814239" y="2580448"/>
              <a:ext cx="598940" cy="598940"/>
              <a:chOff x="6170088" y="2652476"/>
              <a:chExt cx="598940" cy="598940"/>
            </a:xfrm>
          </p:grpSpPr>
          <p:sp>
            <p:nvSpPr>
              <p:cNvPr id="64" name="Oval 63">
                <a:extLst>
                  <a:ext uri="{FF2B5EF4-FFF2-40B4-BE49-F238E27FC236}">
                    <a16:creationId xmlns:a16="http://schemas.microsoft.com/office/drawing/2014/main" id="{4AF7BAAE-5D20-DE0A-A0E0-2F7F22D3033B}"/>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Graphic 64">
                <a:extLst>
                  <a:ext uri="{FF2B5EF4-FFF2-40B4-BE49-F238E27FC236}">
                    <a16:creationId xmlns:a16="http://schemas.microsoft.com/office/drawing/2014/main" id="{D818810F-62DD-A83B-B1D8-459AD63CDA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299172" y="2781560"/>
                <a:ext cx="340772" cy="340772"/>
              </a:xfrm>
              <a:prstGeom prst="rect">
                <a:avLst/>
              </a:prstGeom>
            </p:spPr>
          </p:pic>
        </p:grpSp>
        <p:sp>
          <p:nvSpPr>
            <p:cNvPr id="63" name="TextBox 62">
              <a:extLst>
                <a:ext uri="{FF2B5EF4-FFF2-40B4-BE49-F238E27FC236}">
                  <a16:creationId xmlns:a16="http://schemas.microsoft.com/office/drawing/2014/main" id="{ABC8DF12-3795-275C-A2E8-EF684EFA61EF}"/>
                </a:ext>
              </a:extLst>
            </p:cNvPr>
            <p:cNvSpPr txBox="1"/>
            <p:nvPr/>
          </p:nvSpPr>
          <p:spPr>
            <a:xfrm>
              <a:off x="7576763" y="2464420"/>
              <a:ext cx="4234237" cy="830997"/>
            </a:xfrm>
            <a:prstGeom prst="rect">
              <a:avLst/>
            </a:prstGeom>
            <a:noFill/>
          </p:spPr>
          <p:txBody>
            <a:bodyPr wrap="square">
              <a:spAutoFit/>
            </a:bodyPr>
            <a:lstStyle/>
            <a:p>
              <a:r>
                <a:rPr lang="en-US" sz="1600" dirty="0">
                  <a:latin typeface="+mj-lt"/>
                  <a:cs typeface="Poppins SemiBold" panose="00000700000000000000" pitchFamily="2" charset="0"/>
                </a:rPr>
                <a:t>Helping patients choose and wear appropriate clothing for the day </a:t>
              </a:r>
            </a:p>
            <a:p>
              <a:r>
                <a:rPr lang="en-US" sz="1600" dirty="0">
                  <a:latin typeface="+mj-lt"/>
                  <a:cs typeface="Poppins SemiBold" panose="00000700000000000000" pitchFamily="2" charset="0"/>
                </a:rPr>
                <a:t>or occasion.</a:t>
              </a:r>
            </a:p>
          </p:txBody>
        </p:sp>
      </p:grpSp>
      <p:grpSp>
        <p:nvGrpSpPr>
          <p:cNvPr id="5" name="Group 4">
            <a:extLst>
              <a:ext uri="{FF2B5EF4-FFF2-40B4-BE49-F238E27FC236}">
                <a16:creationId xmlns:a16="http://schemas.microsoft.com/office/drawing/2014/main" id="{784E9AAA-3FD4-BCC9-68C4-3F669492D393}"/>
              </a:ext>
            </a:extLst>
          </p:cNvPr>
          <p:cNvGrpSpPr/>
          <p:nvPr/>
        </p:nvGrpSpPr>
        <p:grpSpPr>
          <a:xfrm>
            <a:off x="6814239" y="2767281"/>
            <a:ext cx="4996761" cy="830997"/>
            <a:chOff x="6814239" y="3551960"/>
            <a:chExt cx="4996761" cy="830997"/>
          </a:xfrm>
        </p:grpSpPr>
        <p:grpSp>
          <p:nvGrpSpPr>
            <p:cNvPr id="68" name="Group 67">
              <a:extLst>
                <a:ext uri="{FF2B5EF4-FFF2-40B4-BE49-F238E27FC236}">
                  <a16:creationId xmlns:a16="http://schemas.microsoft.com/office/drawing/2014/main" id="{5E6C266B-B394-69D2-6210-4FE98AD8A16A}"/>
                </a:ext>
              </a:extLst>
            </p:cNvPr>
            <p:cNvGrpSpPr/>
            <p:nvPr/>
          </p:nvGrpSpPr>
          <p:grpSpPr>
            <a:xfrm>
              <a:off x="6814239" y="3667988"/>
              <a:ext cx="598940" cy="598940"/>
              <a:chOff x="6170088" y="2652476"/>
              <a:chExt cx="598940" cy="598940"/>
            </a:xfrm>
          </p:grpSpPr>
          <p:sp>
            <p:nvSpPr>
              <p:cNvPr id="70" name="Oval 69">
                <a:extLst>
                  <a:ext uri="{FF2B5EF4-FFF2-40B4-BE49-F238E27FC236}">
                    <a16:creationId xmlns:a16="http://schemas.microsoft.com/office/drawing/2014/main" id="{55991CE0-B74E-DC8F-2034-4D1E39E470D2}"/>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 name="Graphic 70">
                <a:extLst>
                  <a:ext uri="{FF2B5EF4-FFF2-40B4-BE49-F238E27FC236}">
                    <a16:creationId xmlns:a16="http://schemas.microsoft.com/office/drawing/2014/main" id="{14DD4296-C349-4A4B-E715-B43EA4FB59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299172" y="2781560"/>
                <a:ext cx="340772" cy="340772"/>
              </a:xfrm>
              <a:prstGeom prst="rect">
                <a:avLst/>
              </a:prstGeom>
            </p:spPr>
          </p:pic>
        </p:grpSp>
        <p:sp>
          <p:nvSpPr>
            <p:cNvPr id="69" name="TextBox 68">
              <a:extLst>
                <a:ext uri="{FF2B5EF4-FFF2-40B4-BE49-F238E27FC236}">
                  <a16:creationId xmlns:a16="http://schemas.microsoft.com/office/drawing/2014/main" id="{70AA6BD3-FFD7-6749-10E2-274C2BDA4D68}"/>
                </a:ext>
              </a:extLst>
            </p:cNvPr>
            <p:cNvSpPr txBox="1"/>
            <p:nvPr/>
          </p:nvSpPr>
          <p:spPr>
            <a:xfrm>
              <a:off x="7576763" y="3551960"/>
              <a:ext cx="4234237" cy="830997"/>
            </a:xfrm>
            <a:prstGeom prst="rect">
              <a:avLst/>
            </a:prstGeom>
            <a:noFill/>
          </p:spPr>
          <p:txBody>
            <a:bodyPr wrap="square">
              <a:spAutoFit/>
            </a:bodyPr>
            <a:lstStyle/>
            <a:p>
              <a:r>
                <a:rPr lang="en-US" sz="1600" dirty="0">
                  <a:latin typeface="+mj-lt"/>
                  <a:cs typeface="Poppins SemiBold" panose="00000700000000000000" pitchFamily="2" charset="0"/>
                </a:rPr>
                <a:t>Aiding in routine grooming tasks such as hair brushing, shaving, and </a:t>
              </a:r>
            </a:p>
            <a:p>
              <a:r>
                <a:rPr lang="en-US" sz="1600" dirty="0">
                  <a:latin typeface="+mj-lt"/>
                  <a:cs typeface="Poppins SemiBold" panose="00000700000000000000" pitchFamily="2" charset="0"/>
                </a:rPr>
                <a:t>oral care.</a:t>
              </a:r>
            </a:p>
          </p:txBody>
        </p:sp>
      </p:grpSp>
      <p:grpSp>
        <p:nvGrpSpPr>
          <p:cNvPr id="6" name="Group 5">
            <a:extLst>
              <a:ext uri="{FF2B5EF4-FFF2-40B4-BE49-F238E27FC236}">
                <a16:creationId xmlns:a16="http://schemas.microsoft.com/office/drawing/2014/main" id="{F1E2931C-8B0D-C666-9544-AF7D959628CC}"/>
              </a:ext>
            </a:extLst>
          </p:cNvPr>
          <p:cNvGrpSpPr/>
          <p:nvPr/>
        </p:nvGrpSpPr>
        <p:grpSpPr>
          <a:xfrm>
            <a:off x="6814239" y="3752093"/>
            <a:ext cx="4996761" cy="1077218"/>
            <a:chOff x="6814239" y="4400360"/>
            <a:chExt cx="4996761" cy="1077218"/>
          </a:xfrm>
        </p:grpSpPr>
        <p:grpSp>
          <p:nvGrpSpPr>
            <p:cNvPr id="74" name="Group 73">
              <a:extLst>
                <a:ext uri="{FF2B5EF4-FFF2-40B4-BE49-F238E27FC236}">
                  <a16:creationId xmlns:a16="http://schemas.microsoft.com/office/drawing/2014/main" id="{1370149C-054C-ED65-9D67-659D846F13A9}"/>
                </a:ext>
              </a:extLst>
            </p:cNvPr>
            <p:cNvGrpSpPr/>
            <p:nvPr/>
          </p:nvGrpSpPr>
          <p:grpSpPr>
            <a:xfrm>
              <a:off x="6814239" y="4639499"/>
              <a:ext cx="598940" cy="598940"/>
              <a:chOff x="6170088" y="2652476"/>
              <a:chExt cx="598940" cy="598940"/>
            </a:xfrm>
          </p:grpSpPr>
          <p:sp>
            <p:nvSpPr>
              <p:cNvPr id="76" name="Oval 75">
                <a:extLst>
                  <a:ext uri="{FF2B5EF4-FFF2-40B4-BE49-F238E27FC236}">
                    <a16:creationId xmlns:a16="http://schemas.microsoft.com/office/drawing/2014/main" id="{F026CE1C-B077-74D2-C17D-2C4741671DA7}"/>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7" name="Graphic 76">
                <a:extLst>
                  <a:ext uri="{FF2B5EF4-FFF2-40B4-BE49-F238E27FC236}">
                    <a16:creationId xmlns:a16="http://schemas.microsoft.com/office/drawing/2014/main" id="{F0D91C8F-60B6-9CF7-FD7E-63C376683F2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299172" y="2781560"/>
                <a:ext cx="340772" cy="340772"/>
              </a:xfrm>
              <a:prstGeom prst="rect">
                <a:avLst/>
              </a:prstGeom>
            </p:spPr>
          </p:pic>
        </p:grpSp>
        <p:sp>
          <p:nvSpPr>
            <p:cNvPr id="75" name="TextBox 74">
              <a:extLst>
                <a:ext uri="{FF2B5EF4-FFF2-40B4-BE49-F238E27FC236}">
                  <a16:creationId xmlns:a16="http://schemas.microsoft.com/office/drawing/2014/main" id="{271AE1D5-1404-0BF3-DA45-5489D4FB44F5}"/>
                </a:ext>
              </a:extLst>
            </p:cNvPr>
            <p:cNvSpPr txBox="1"/>
            <p:nvPr/>
          </p:nvSpPr>
          <p:spPr>
            <a:xfrm>
              <a:off x="7576763" y="4400360"/>
              <a:ext cx="4234237" cy="1077218"/>
            </a:xfrm>
            <a:prstGeom prst="rect">
              <a:avLst/>
            </a:prstGeom>
            <a:noFill/>
          </p:spPr>
          <p:txBody>
            <a:bodyPr wrap="square">
              <a:spAutoFit/>
            </a:bodyPr>
            <a:lstStyle/>
            <a:p>
              <a:r>
                <a:rPr lang="en-US" sz="1600" dirty="0">
                  <a:latin typeface="+mj-lt"/>
                  <a:cs typeface="Poppins SemiBold" panose="00000700000000000000" pitchFamily="2" charset="0"/>
                </a:rPr>
                <a:t>Our team is dedicated to offering compassionate assistance with toileting, ensuring that dignity and privacy are maintained at all times.</a:t>
              </a:r>
            </a:p>
          </p:txBody>
        </p:sp>
      </p:grpSp>
      <p:grpSp>
        <p:nvGrpSpPr>
          <p:cNvPr id="21" name="Group 20">
            <a:extLst>
              <a:ext uri="{FF2B5EF4-FFF2-40B4-BE49-F238E27FC236}">
                <a16:creationId xmlns:a16="http://schemas.microsoft.com/office/drawing/2014/main" id="{2911F55C-BE10-643F-7C49-B0E2FD4B95C7}"/>
              </a:ext>
            </a:extLst>
          </p:cNvPr>
          <p:cNvGrpSpPr/>
          <p:nvPr/>
        </p:nvGrpSpPr>
        <p:grpSpPr>
          <a:xfrm>
            <a:off x="6814239" y="4983126"/>
            <a:ext cx="4774511" cy="1077218"/>
            <a:chOff x="6814239" y="5388439"/>
            <a:chExt cx="4774511" cy="1077218"/>
          </a:xfrm>
        </p:grpSpPr>
        <p:grpSp>
          <p:nvGrpSpPr>
            <p:cNvPr id="15" name="Group 14">
              <a:extLst>
                <a:ext uri="{FF2B5EF4-FFF2-40B4-BE49-F238E27FC236}">
                  <a16:creationId xmlns:a16="http://schemas.microsoft.com/office/drawing/2014/main" id="{BE72431D-61F9-B1D3-1293-EB031BA47386}"/>
                </a:ext>
              </a:extLst>
            </p:cNvPr>
            <p:cNvGrpSpPr/>
            <p:nvPr/>
          </p:nvGrpSpPr>
          <p:grpSpPr>
            <a:xfrm>
              <a:off x="6814239" y="5627578"/>
              <a:ext cx="598940" cy="598940"/>
              <a:chOff x="6170088" y="2652476"/>
              <a:chExt cx="598940" cy="598940"/>
            </a:xfrm>
          </p:grpSpPr>
          <p:sp>
            <p:nvSpPr>
              <p:cNvPr id="17" name="Oval 16">
                <a:extLst>
                  <a:ext uri="{FF2B5EF4-FFF2-40B4-BE49-F238E27FC236}">
                    <a16:creationId xmlns:a16="http://schemas.microsoft.com/office/drawing/2014/main" id="{ED2D2BF1-CDAE-5722-912D-7126C808A315}"/>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a:extLst>
                  <a:ext uri="{FF2B5EF4-FFF2-40B4-BE49-F238E27FC236}">
                    <a16:creationId xmlns:a16="http://schemas.microsoft.com/office/drawing/2014/main" id="{A185132B-E4FC-E317-5C67-2479FCF9168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299172" y="2781560"/>
                <a:ext cx="340772" cy="340772"/>
              </a:xfrm>
              <a:prstGeom prst="rect">
                <a:avLst/>
              </a:prstGeom>
            </p:spPr>
          </p:pic>
        </p:grpSp>
        <p:sp>
          <p:nvSpPr>
            <p:cNvPr id="16" name="TextBox 15">
              <a:extLst>
                <a:ext uri="{FF2B5EF4-FFF2-40B4-BE49-F238E27FC236}">
                  <a16:creationId xmlns:a16="http://schemas.microsoft.com/office/drawing/2014/main" id="{FFCB9D28-B255-F36C-B4C2-D8DBF9F49F92}"/>
                </a:ext>
              </a:extLst>
            </p:cNvPr>
            <p:cNvSpPr txBox="1"/>
            <p:nvPr/>
          </p:nvSpPr>
          <p:spPr>
            <a:xfrm>
              <a:off x="7576763" y="5388439"/>
              <a:ext cx="4011987" cy="1077218"/>
            </a:xfrm>
            <a:prstGeom prst="rect">
              <a:avLst/>
            </a:prstGeom>
            <a:noFill/>
          </p:spPr>
          <p:txBody>
            <a:bodyPr wrap="square">
              <a:spAutoFit/>
            </a:bodyPr>
            <a:lstStyle/>
            <a:p>
              <a:r>
                <a:rPr lang="en-US" sz="1600" dirty="0">
                  <a:latin typeface="+mj-lt"/>
                  <a:cs typeface="Poppins SemiBold" panose="00000700000000000000" pitchFamily="2" charset="0"/>
                </a:rPr>
                <a:t>Helping patients move around their home safely, whether it’s transferring from bed to chair, or providing walking assistance.</a:t>
              </a:r>
            </a:p>
          </p:txBody>
        </p:sp>
      </p:grpSp>
    </p:spTree>
    <p:extLst>
      <p:ext uri="{BB962C8B-B14F-4D97-AF65-F5344CB8AC3E}">
        <p14:creationId xmlns:p14="http://schemas.microsoft.com/office/powerpoint/2010/main" val="4229429182"/>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708" name="Rectangle 707">
            <a:extLst>
              <a:ext uri="{FF2B5EF4-FFF2-40B4-BE49-F238E27FC236}">
                <a16:creationId xmlns:a16="http://schemas.microsoft.com/office/drawing/2014/main" id="{921C2090-8E65-B886-00D8-681221BD41B9}"/>
              </a:ext>
            </a:extLst>
          </p:cNvPr>
          <p:cNvSpPr/>
          <p:nvPr/>
        </p:nvSpPr>
        <p:spPr>
          <a:xfrm>
            <a:off x="6396196" y="-4779"/>
            <a:ext cx="1032268" cy="6876586"/>
          </a:xfrm>
          <a:prstGeom prst="rect">
            <a:avLst/>
          </a:prstGeom>
          <a:solidFill>
            <a:srgbClr val="8FC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1" name="Picture Placeholder 710">
            <a:extLst>
              <a:ext uri="{FF2B5EF4-FFF2-40B4-BE49-F238E27FC236}">
                <a16:creationId xmlns:a16="http://schemas.microsoft.com/office/drawing/2014/main" id="{08273446-547E-5110-9B37-5C84C6916D3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2133" r="22133"/>
          <a:stretch/>
        </p:blipFill>
        <p:spPr>
          <a:xfrm>
            <a:off x="6505721" y="2"/>
            <a:ext cx="5734956" cy="6857999"/>
          </a:xfrm>
        </p:spPr>
      </p:pic>
      <p:grpSp>
        <p:nvGrpSpPr>
          <p:cNvPr id="2" name="Group 1">
            <a:extLst>
              <a:ext uri="{FF2B5EF4-FFF2-40B4-BE49-F238E27FC236}">
                <a16:creationId xmlns:a16="http://schemas.microsoft.com/office/drawing/2014/main" id="{FEEF3003-8BA7-8D06-D5A5-538846587354}"/>
              </a:ext>
            </a:extLst>
          </p:cNvPr>
          <p:cNvGrpSpPr/>
          <p:nvPr/>
        </p:nvGrpSpPr>
        <p:grpSpPr>
          <a:xfrm>
            <a:off x="-1063180" y="-772768"/>
            <a:ext cx="3071959" cy="1567678"/>
            <a:chOff x="-1063180" y="-772768"/>
            <a:chExt cx="3071959" cy="1567678"/>
          </a:xfrm>
        </p:grpSpPr>
        <p:sp>
          <p:nvSpPr>
            <p:cNvPr id="8" name="Google Shape;39;p4">
              <a:extLst>
                <a:ext uri="{FF2B5EF4-FFF2-40B4-BE49-F238E27FC236}">
                  <a16:creationId xmlns:a16="http://schemas.microsoft.com/office/drawing/2014/main" id="{0AB00225-3803-0508-7EFF-447C7E6D585B}"/>
                </a:ext>
              </a:extLst>
            </p:cNvPr>
            <p:cNvSpPr/>
            <p:nvPr/>
          </p:nvSpPr>
          <p:spPr>
            <a:xfrm rot="2930782">
              <a:off x="61258" y="-589564"/>
              <a:ext cx="383791" cy="2385157"/>
            </a:xfrm>
            <a:prstGeom prst="triangle">
              <a:avLst>
                <a:gd name="adj" fmla="val 50000"/>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sp>
          <p:nvSpPr>
            <p:cNvPr id="9" name="Google Shape;40;p4">
              <a:extLst>
                <a:ext uri="{FF2B5EF4-FFF2-40B4-BE49-F238E27FC236}">
                  <a16:creationId xmlns:a16="http://schemas.microsoft.com/office/drawing/2014/main" id="{BC091C4E-A5FB-F3E8-80BB-7F3ECE0A285B}"/>
                </a:ext>
              </a:extLst>
            </p:cNvPr>
            <p:cNvSpPr/>
            <p:nvPr/>
          </p:nvSpPr>
          <p:spPr>
            <a:xfrm rot="13716963">
              <a:off x="489692" y="-1458399"/>
              <a:ext cx="383791" cy="2654383"/>
            </a:xfrm>
            <a:prstGeom prst="triangle">
              <a:avLst>
                <a:gd name="adj" fmla="val 50000"/>
              </a:avLst>
            </a:prstGeom>
            <a:solidFill>
              <a:srgbClr val="8FC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sp>
          <p:nvSpPr>
            <p:cNvPr id="10" name="Google Shape;41;p4">
              <a:extLst>
                <a:ext uri="{FF2B5EF4-FFF2-40B4-BE49-F238E27FC236}">
                  <a16:creationId xmlns:a16="http://schemas.microsoft.com/office/drawing/2014/main" id="{E2BE2F01-2500-BCBE-8CAF-1B1327202AFE}"/>
                </a:ext>
              </a:extLst>
            </p:cNvPr>
            <p:cNvSpPr/>
            <p:nvPr/>
          </p:nvSpPr>
          <p:spPr>
            <a:xfrm rot="3697583">
              <a:off x="-378795" y="-1457153"/>
              <a:ext cx="1016387" cy="2385157"/>
            </a:xfrm>
            <a:prstGeom prst="triangle">
              <a:avLst>
                <a:gd name="adj" fmla="val 50000"/>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grpSp>
      <p:sp>
        <p:nvSpPr>
          <p:cNvPr id="11" name="TextBox 10">
            <a:extLst>
              <a:ext uri="{FF2B5EF4-FFF2-40B4-BE49-F238E27FC236}">
                <a16:creationId xmlns:a16="http://schemas.microsoft.com/office/drawing/2014/main" id="{8B4FDE93-580F-F9FB-C729-CA2E8DC3C213}"/>
              </a:ext>
            </a:extLst>
          </p:cNvPr>
          <p:cNvSpPr txBox="1"/>
          <p:nvPr/>
        </p:nvSpPr>
        <p:spPr>
          <a:xfrm>
            <a:off x="381000" y="1105280"/>
            <a:ext cx="5091113" cy="523220"/>
          </a:xfrm>
          <a:prstGeom prst="rect">
            <a:avLst/>
          </a:prstGeom>
          <a:noFill/>
        </p:spPr>
        <p:txBody>
          <a:bodyPr wrap="square">
            <a:spAutoFit/>
          </a:bodyPr>
          <a:lstStyle/>
          <a:p>
            <a:r>
              <a:rPr lang="en-US" sz="2800" b="1" dirty="0"/>
              <a:t>Personal Care Services</a:t>
            </a:r>
          </a:p>
        </p:txBody>
      </p:sp>
      <p:cxnSp>
        <p:nvCxnSpPr>
          <p:cNvPr id="12" name="Straight Connector 11">
            <a:extLst>
              <a:ext uri="{FF2B5EF4-FFF2-40B4-BE49-F238E27FC236}">
                <a16:creationId xmlns:a16="http://schemas.microsoft.com/office/drawing/2014/main" id="{DA0F76DF-D940-27D9-4642-32DD52473DE9}"/>
              </a:ext>
            </a:extLst>
          </p:cNvPr>
          <p:cNvCxnSpPr>
            <a:cxnSpLocks/>
          </p:cNvCxnSpPr>
          <p:nvPr/>
        </p:nvCxnSpPr>
        <p:spPr>
          <a:xfrm>
            <a:off x="505888" y="1667680"/>
            <a:ext cx="4037537" cy="0"/>
          </a:xfrm>
          <a:prstGeom prst="line">
            <a:avLst/>
          </a:prstGeom>
          <a:ln w="28575">
            <a:solidFill>
              <a:srgbClr val="69A2E8"/>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E1FFE2D-6D8F-D3B8-7C09-CD6AD8343AED}"/>
              </a:ext>
            </a:extLst>
          </p:cNvPr>
          <p:cNvGrpSpPr/>
          <p:nvPr/>
        </p:nvGrpSpPr>
        <p:grpSpPr>
          <a:xfrm>
            <a:off x="455088" y="1925379"/>
            <a:ext cx="5640912" cy="738664"/>
            <a:chOff x="455088" y="1747520"/>
            <a:chExt cx="5640912" cy="738664"/>
          </a:xfrm>
        </p:grpSpPr>
        <p:grpSp>
          <p:nvGrpSpPr>
            <p:cNvPr id="14" name="Group 13">
              <a:extLst>
                <a:ext uri="{FF2B5EF4-FFF2-40B4-BE49-F238E27FC236}">
                  <a16:creationId xmlns:a16="http://schemas.microsoft.com/office/drawing/2014/main" id="{B70859FB-BE81-4E83-46A4-F01B371F42A9}"/>
                </a:ext>
              </a:extLst>
            </p:cNvPr>
            <p:cNvGrpSpPr/>
            <p:nvPr/>
          </p:nvGrpSpPr>
          <p:grpSpPr>
            <a:xfrm>
              <a:off x="455088" y="1817382"/>
              <a:ext cx="598940" cy="598940"/>
              <a:chOff x="6170088" y="2652476"/>
              <a:chExt cx="598940" cy="598940"/>
            </a:xfrm>
          </p:grpSpPr>
          <p:sp>
            <p:nvSpPr>
              <p:cNvPr id="16" name="Oval 15">
                <a:extLst>
                  <a:ext uri="{FF2B5EF4-FFF2-40B4-BE49-F238E27FC236}">
                    <a16:creationId xmlns:a16="http://schemas.microsoft.com/office/drawing/2014/main" id="{7BE17EA7-E2DD-A315-28F7-F5BFAE76FDC3}"/>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a:extLst>
                  <a:ext uri="{FF2B5EF4-FFF2-40B4-BE49-F238E27FC236}">
                    <a16:creationId xmlns:a16="http://schemas.microsoft.com/office/drawing/2014/main" id="{FDFEE730-29AE-3CB4-E424-7D701BD071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299172" y="2781560"/>
                <a:ext cx="340772" cy="340772"/>
              </a:xfrm>
              <a:prstGeom prst="rect">
                <a:avLst/>
              </a:prstGeom>
            </p:spPr>
          </p:pic>
        </p:grpSp>
        <p:sp>
          <p:nvSpPr>
            <p:cNvPr id="15" name="TextBox 14">
              <a:extLst>
                <a:ext uri="{FF2B5EF4-FFF2-40B4-BE49-F238E27FC236}">
                  <a16:creationId xmlns:a16="http://schemas.microsoft.com/office/drawing/2014/main" id="{360E4D1E-2FF3-0783-F39B-121874642CD1}"/>
                </a:ext>
              </a:extLst>
            </p:cNvPr>
            <p:cNvSpPr txBox="1"/>
            <p:nvPr/>
          </p:nvSpPr>
          <p:spPr>
            <a:xfrm>
              <a:off x="1217612" y="1747520"/>
              <a:ext cx="4878388" cy="738664"/>
            </a:xfrm>
            <a:prstGeom prst="rect">
              <a:avLst/>
            </a:prstGeom>
            <a:noFill/>
          </p:spPr>
          <p:txBody>
            <a:bodyPr wrap="square">
              <a:spAutoFit/>
            </a:bodyPr>
            <a:lstStyle/>
            <a:p>
              <a:r>
                <a:rPr lang="en-US" sz="1400" dirty="0">
                  <a:latin typeface="+mj-lt"/>
                  <a:cs typeface="Poppins SemiBold" panose="00000700000000000000" pitchFamily="2" charset="0"/>
                </a:rPr>
                <a:t>Medication Reminders: Our caregivers provide timely reminders for medications, ensuring patients adhere to their prescribed health regimens.</a:t>
              </a:r>
            </a:p>
          </p:txBody>
        </p:sp>
      </p:grpSp>
      <p:grpSp>
        <p:nvGrpSpPr>
          <p:cNvPr id="5" name="Group 4">
            <a:extLst>
              <a:ext uri="{FF2B5EF4-FFF2-40B4-BE49-F238E27FC236}">
                <a16:creationId xmlns:a16="http://schemas.microsoft.com/office/drawing/2014/main" id="{143F0F47-E467-27A5-CC45-7C495EF15145}"/>
              </a:ext>
            </a:extLst>
          </p:cNvPr>
          <p:cNvGrpSpPr/>
          <p:nvPr/>
        </p:nvGrpSpPr>
        <p:grpSpPr>
          <a:xfrm>
            <a:off x="455088" y="2883124"/>
            <a:ext cx="5640912" cy="738664"/>
            <a:chOff x="455088" y="3366256"/>
            <a:chExt cx="5640912" cy="738664"/>
          </a:xfrm>
        </p:grpSpPr>
        <p:grpSp>
          <p:nvGrpSpPr>
            <p:cNvPr id="29" name="Group 28">
              <a:extLst>
                <a:ext uri="{FF2B5EF4-FFF2-40B4-BE49-F238E27FC236}">
                  <a16:creationId xmlns:a16="http://schemas.microsoft.com/office/drawing/2014/main" id="{AB609CDF-27A1-B837-7A7C-35CE800BA3DF}"/>
                </a:ext>
              </a:extLst>
            </p:cNvPr>
            <p:cNvGrpSpPr/>
            <p:nvPr/>
          </p:nvGrpSpPr>
          <p:grpSpPr>
            <a:xfrm>
              <a:off x="455088" y="3436118"/>
              <a:ext cx="598940" cy="598940"/>
              <a:chOff x="6170088" y="2652476"/>
              <a:chExt cx="598940" cy="598940"/>
            </a:xfrm>
          </p:grpSpPr>
          <p:sp>
            <p:nvSpPr>
              <p:cNvPr id="674" name="Oval 673">
                <a:extLst>
                  <a:ext uri="{FF2B5EF4-FFF2-40B4-BE49-F238E27FC236}">
                    <a16:creationId xmlns:a16="http://schemas.microsoft.com/office/drawing/2014/main" id="{EE5FFEE6-F84B-CAE7-0E77-738772171312}"/>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75" name="Graphic 674">
                <a:extLst>
                  <a:ext uri="{FF2B5EF4-FFF2-40B4-BE49-F238E27FC236}">
                    <a16:creationId xmlns:a16="http://schemas.microsoft.com/office/drawing/2014/main" id="{01B1C965-C44A-86A2-2CD5-B7330A9104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299172" y="2781560"/>
                <a:ext cx="340772" cy="340772"/>
              </a:xfrm>
              <a:prstGeom prst="rect">
                <a:avLst/>
              </a:prstGeom>
            </p:spPr>
          </p:pic>
        </p:grpSp>
        <p:sp>
          <p:nvSpPr>
            <p:cNvPr id="30" name="TextBox 29">
              <a:extLst>
                <a:ext uri="{FF2B5EF4-FFF2-40B4-BE49-F238E27FC236}">
                  <a16:creationId xmlns:a16="http://schemas.microsoft.com/office/drawing/2014/main" id="{19A2A2BC-A58D-47B1-DE93-C7490AE3B224}"/>
                </a:ext>
              </a:extLst>
            </p:cNvPr>
            <p:cNvSpPr txBox="1"/>
            <p:nvPr/>
          </p:nvSpPr>
          <p:spPr>
            <a:xfrm>
              <a:off x="1217612" y="3366256"/>
              <a:ext cx="4878388" cy="738664"/>
            </a:xfrm>
            <a:prstGeom prst="rect">
              <a:avLst/>
            </a:prstGeom>
            <a:noFill/>
          </p:spPr>
          <p:txBody>
            <a:bodyPr wrap="square">
              <a:spAutoFit/>
            </a:bodyPr>
            <a:lstStyle/>
            <a:p>
              <a:r>
                <a:rPr lang="en-US" sz="1400" dirty="0">
                  <a:latin typeface="+mj-lt"/>
                  <a:cs typeface="Poppins SemiBold" panose="00000700000000000000" pitchFamily="2" charset="0"/>
                </a:rPr>
                <a:t>Health Monitoring: Regular checks on vital signs and health status to monitor and report any significant changes to healthcare providers.</a:t>
              </a:r>
            </a:p>
          </p:txBody>
        </p:sp>
      </p:grpSp>
      <p:grpSp>
        <p:nvGrpSpPr>
          <p:cNvPr id="6" name="Group 5">
            <a:extLst>
              <a:ext uri="{FF2B5EF4-FFF2-40B4-BE49-F238E27FC236}">
                <a16:creationId xmlns:a16="http://schemas.microsoft.com/office/drawing/2014/main" id="{BFCB9129-1A3C-818D-F7C7-462DC4AB0EC1}"/>
              </a:ext>
            </a:extLst>
          </p:cNvPr>
          <p:cNvGrpSpPr/>
          <p:nvPr/>
        </p:nvGrpSpPr>
        <p:grpSpPr>
          <a:xfrm>
            <a:off x="455088" y="3840869"/>
            <a:ext cx="5340717" cy="954107"/>
            <a:chOff x="455088" y="3753006"/>
            <a:chExt cx="5340717" cy="954107"/>
          </a:xfrm>
        </p:grpSpPr>
        <p:grpSp>
          <p:nvGrpSpPr>
            <p:cNvPr id="678" name="Group 677">
              <a:extLst>
                <a:ext uri="{FF2B5EF4-FFF2-40B4-BE49-F238E27FC236}">
                  <a16:creationId xmlns:a16="http://schemas.microsoft.com/office/drawing/2014/main" id="{F598A128-86BD-AA47-9A75-AC44F0F36C77}"/>
                </a:ext>
              </a:extLst>
            </p:cNvPr>
            <p:cNvGrpSpPr/>
            <p:nvPr/>
          </p:nvGrpSpPr>
          <p:grpSpPr>
            <a:xfrm>
              <a:off x="455088" y="3930589"/>
              <a:ext cx="598940" cy="598940"/>
              <a:chOff x="6170088" y="2652476"/>
              <a:chExt cx="598940" cy="598940"/>
            </a:xfrm>
          </p:grpSpPr>
          <p:sp>
            <p:nvSpPr>
              <p:cNvPr id="680" name="Oval 679">
                <a:extLst>
                  <a:ext uri="{FF2B5EF4-FFF2-40B4-BE49-F238E27FC236}">
                    <a16:creationId xmlns:a16="http://schemas.microsoft.com/office/drawing/2014/main" id="{53D2F735-71EE-E4B1-427B-8A5F24F828B1}"/>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1" name="Graphic 680">
                <a:extLst>
                  <a:ext uri="{FF2B5EF4-FFF2-40B4-BE49-F238E27FC236}">
                    <a16:creationId xmlns:a16="http://schemas.microsoft.com/office/drawing/2014/main" id="{43700A9D-6A36-07B1-943D-048C114DB11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299172" y="2781560"/>
                <a:ext cx="340772" cy="340772"/>
              </a:xfrm>
              <a:prstGeom prst="rect">
                <a:avLst/>
              </a:prstGeom>
            </p:spPr>
          </p:pic>
        </p:grpSp>
        <p:sp>
          <p:nvSpPr>
            <p:cNvPr id="679" name="TextBox 678">
              <a:extLst>
                <a:ext uri="{FF2B5EF4-FFF2-40B4-BE49-F238E27FC236}">
                  <a16:creationId xmlns:a16="http://schemas.microsoft.com/office/drawing/2014/main" id="{C927F3F6-89C2-F2A9-A606-CCF711E88994}"/>
                </a:ext>
              </a:extLst>
            </p:cNvPr>
            <p:cNvSpPr txBox="1"/>
            <p:nvPr/>
          </p:nvSpPr>
          <p:spPr>
            <a:xfrm>
              <a:off x="1217612" y="3753006"/>
              <a:ext cx="4578193" cy="954107"/>
            </a:xfrm>
            <a:prstGeom prst="rect">
              <a:avLst/>
            </a:prstGeom>
            <a:noFill/>
          </p:spPr>
          <p:txBody>
            <a:bodyPr wrap="square">
              <a:spAutoFit/>
            </a:bodyPr>
            <a:lstStyle/>
            <a:p>
              <a:r>
                <a:rPr lang="en-US" sz="1400" dirty="0">
                  <a:latin typeface="+mj-lt"/>
                  <a:cs typeface="Poppins SemiBold" panose="00000700000000000000" pitchFamily="2" charset="0"/>
                </a:rPr>
                <a:t>Adherence to Special Diets: Assistance with meal planning and preparation according to specific dietary requirements to promote health and well-being.</a:t>
              </a:r>
            </a:p>
          </p:txBody>
        </p:sp>
      </p:grpSp>
      <p:grpSp>
        <p:nvGrpSpPr>
          <p:cNvPr id="7" name="Group 6">
            <a:extLst>
              <a:ext uri="{FF2B5EF4-FFF2-40B4-BE49-F238E27FC236}">
                <a16:creationId xmlns:a16="http://schemas.microsoft.com/office/drawing/2014/main" id="{7D247BF1-4AB0-D931-8563-FF9B7CE5617C}"/>
              </a:ext>
            </a:extLst>
          </p:cNvPr>
          <p:cNvGrpSpPr/>
          <p:nvPr/>
        </p:nvGrpSpPr>
        <p:grpSpPr>
          <a:xfrm>
            <a:off x="455088" y="5014056"/>
            <a:ext cx="5640912" cy="738664"/>
            <a:chOff x="455088" y="5191915"/>
            <a:chExt cx="5640912" cy="738664"/>
          </a:xfrm>
        </p:grpSpPr>
        <p:grpSp>
          <p:nvGrpSpPr>
            <p:cNvPr id="684" name="Group 683">
              <a:extLst>
                <a:ext uri="{FF2B5EF4-FFF2-40B4-BE49-F238E27FC236}">
                  <a16:creationId xmlns:a16="http://schemas.microsoft.com/office/drawing/2014/main" id="{FDAE24CE-61B8-4617-96AA-9D37BD809324}"/>
                </a:ext>
              </a:extLst>
            </p:cNvPr>
            <p:cNvGrpSpPr/>
            <p:nvPr/>
          </p:nvGrpSpPr>
          <p:grpSpPr>
            <a:xfrm>
              <a:off x="455088" y="5261777"/>
              <a:ext cx="598940" cy="598940"/>
              <a:chOff x="6170088" y="2652476"/>
              <a:chExt cx="598940" cy="598940"/>
            </a:xfrm>
          </p:grpSpPr>
          <p:sp>
            <p:nvSpPr>
              <p:cNvPr id="686" name="Oval 685">
                <a:extLst>
                  <a:ext uri="{FF2B5EF4-FFF2-40B4-BE49-F238E27FC236}">
                    <a16:creationId xmlns:a16="http://schemas.microsoft.com/office/drawing/2014/main" id="{BED265BE-B601-C4E0-D021-9506570E8B65}"/>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7" name="Graphic 686">
                <a:extLst>
                  <a:ext uri="{FF2B5EF4-FFF2-40B4-BE49-F238E27FC236}">
                    <a16:creationId xmlns:a16="http://schemas.microsoft.com/office/drawing/2014/main" id="{F016ED48-E683-8BE7-EECE-B091F51B33C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6299172" y="2781560"/>
                <a:ext cx="340772" cy="340772"/>
              </a:xfrm>
              <a:prstGeom prst="rect">
                <a:avLst/>
              </a:prstGeom>
            </p:spPr>
          </p:pic>
        </p:grpSp>
        <p:sp>
          <p:nvSpPr>
            <p:cNvPr id="685" name="TextBox 684">
              <a:extLst>
                <a:ext uri="{FF2B5EF4-FFF2-40B4-BE49-F238E27FC236}">
                  <a16:creationId xmlns:a16="http://schemas.microsoft.com/office/drawing/2014/main" id="{853D607F-9EF5-F899-0509-2623B91A9D0D}"/>
                </a:ext>
              </a:extLst>
            </p:cNvPr>
            <p:cNvSpPr txBox="1"/>
            <p:nvPr/>
          </p:nvSpPr>
          <p:spPr>
            <a:xfrm>
              <a:off x="1217612" y="5191915"/>
              <a:ext cx="4878388" cy="738664"/>
            </a:xfrm>
            <a:prstGeom prst="rect">
              <a:avLst/>
            </a:prstGeom>
            <a:noFill/>
          </p:spPr>
          <p:txBody>
            <a:bodyPr wrap="square">
              <a:spAutoFit/>
            </a:bodyPr>
            <a:lstStyle/>
            <a:p>
              <a:r>
                <a:rPr lang="en-US" sz="1400" dirty="0">
                  <a:latin typeface="+mj-lt"/>
                  <a:cs typeface="Poppins SemiBold" panose="00000700000000000000" pitchFamily="2" charset="0"/>
                </a:rPr>
                <a:t>Skin Care: Providing routine skin care to prevent complications such as sores or infections, especially for less mobile patients.</a:t>
              </a:r>
            </a:p>
          </p:txBody>
        </p:sp>
      </p:gr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Shape 47">
            <a:extLst>
              <a:ext uri="{FF2B5EF4-FFF2-40B4-BE49-F238E27FC236}">
                <a16:creationId xmlns:a16="http://schemas.microsoft.com/office/drawing/2014/main" id="{41D9A2E3-7198-40D2-A444-492895B134DB}"/>
              </a:ext>
            </a:extLst>
          </p:cNvPr>
          <p:cNvSpPr/>
          <p:nvPr/>
        </p:nvSpPr>
        <p:spPr>
          <a:xfrm rot="10800000">
            <a:off x="215457" y="7259"/>
            <a:ext cx="6207296" cy="6850743"/>
          </a:xfrm>
          <a:custGeom>
            <a:avLst/>
            <a:gdLst>
              <a:gd name="connsiteX0" fmla="*/ 6207296 w 6207296"/>
              <a:gd name="connsiteY0" fmla="*/ 6850743 h 6850743"/>
              <a:gd name="connsiteX1" fmla="*/ 2330475 w 6207296"/>
              <a:gd name="connsiteY1" fmla="*/ 6850743 h 6850743"/>
              <a:gd name="connsiteX2" fmla="*/ 0 w 6207296"/>
              <a:gd name="connsiteY2" fmla="*/ 3455907 h 6850743"/>
              <a:gd name="connsiteX3" fmla="*/ 2381064 w 6207296"/>
              <a:gd name="connsiteY3" fmla="*/ 0 h 6850743"/>
              <a:gd name="connsiteX4" fmla="*/ 6207296 w 6207296"/>
              <a:gd name="connsiteY4" fmla="*/ 0 h 685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296" h="6850743">
                <a:moveTo>
                  <a:pt x="6207296" y="6850743"/>
                </a:moveTo>
                <a:lnTo>
                  <a:pt x="2330475" y="6850743"/>
                </a:lnTo>
                <a:lnTo>
                  <a:pt x="0" y="3455907"/>
                </a:lnTo>
                <a:lnTo>
                  <a:pt x="2381064" y="0"/>
                </a:lnTo>
                <a:lnTo>
                  <a:pt x="6207296" y="0"/>
                </a:lnTo>
                <a:close/>
              </a:path>
            </a:pathLst>
          </a:custGeom>
          <a:solidFill>
            <a:schemeClr val="bg1"/>
          </a:solidFill>
          <a:ln w="9525" cap="flat">
            <a:noFill/>
            <a:prstDash val="solid"/>
            <a:miter/>
          </a:ln>
          <a:effectLst>
            <a:outerShdw blurRad="571500" dist="190500" dir="9000000" algn="ctr" rotWithShape="0">
              <a:srgbClr val="000000">
                <a:alpha val="10000"/>
              </a:srgbClr>
            </a:outerShdw>
          </a:effectLst>
        </p:spPr>
        <p:txBody>
          <a:bodyPr rtlCol="0" anchor="ctr"/>
          <a:lstStyle/>
          <a:p>
            <a:endParaRPr lang="en-US"/>
          </a:p>
        </p:txBody>
      </p:sp>
      <p:pic>
        <p:nvPicPr>
          <p:cNvPr id="3" name="Picture Placeholder 2">
            <a:extLst>
              <a:ext uri="{FF2B5EF4-FFF2-40B4-BE49-F238E27FC236}">
                <a16:creationId xmlns:a16="http://schemas.microsoft.com/office/drawing/2014/main" id="{2E9A1F51-E41A-4EE8-B81A-7DAAD4AD76D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7513" r="2163"/>
          <a:stretch/>
        </p:blipFill>
        <p:spPr>
          <a:xfrm>
            <a:off x="0" y="7258"/>
            <a:ext cx="6207296" cy="6850743"/>
          </a:xfrm>
        </p:spPr>
      </p:pic>
      <p:sp>
        <p:nvSpPr>
          <p:cNvPr id="17" name="Freeform: Shape 16">
            <a:extLst>
              <a:ext uri="{FF2B5EF4-FFF2-40B4-BE49-F238E27FC236}">
                <a16:creationId xmlns:a16="http://schemas.microsoft.com/office/drawing/2014/main" id="{DF742B08-A230-43AB-8838-E2970F8AF5D8}"/>
              </a:ext>
            </a:extLst>
          </p:cNvPr>
          <p:cNvSpPr/>
          <p:nvPr/>
        </p:nvSpPr>
        <p:spPr>
          <a:xfrm flipH="1">
            <a:off x="3537294" y="0"/>
            <a:ext cx="2542274" cy="6858000"/>
          </a:xfrm>
          <a:custGeom>
            <a:avLst/>
            <a:gdLst>
              <a:gd name="connsiteX0" fmla="*/ 2496570 w 2542274"/>
              <a:gd name="connsiteY0" fmla="*/ 0 h 6858000"/>
              <a:gd name="connsiteX1" fmla="*/ 2320080 w 2542274"/>
              <a:gd name="connsiteY1" fmla="*/ 0 h 6858000"/>
              <a:gd name="connsiteX2" fmla="*/ 0 w 2542274"/>
              <a:gd name="connsiteY2" fmla="*/ 3394837 h 6858000"/>
              <a:gd name="connsiteX3" fmla="*/ 2386662 w 2542274"/>
              <a:gd name="connsiteY3" fmla="*/ 6858000 h 6858000"/>
              <a:gd name="connsiteX4" fmla="*/ 2542274 w 2542274"/>
              <a:gd name="connsiteY4" fmla="*/ 6858000 h 6858000"/>
              <a:gd name="connsiteX5" fmla="*/ 153741 w 2542274"/>
              <a:gd name="connsiteY5" fmla="*/ 33948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2274" h="6858000">
                <a:moveTo>
                  <a:pt x="2496570" y="0"/>
                </a:moveTo>
                <a:lnTo>
                  <a:pt x="2320080" y="0"/>
                </a:lnTo>
                <a:lnTo>
                  <a:pt x="0" y="3394837"/>
                </a:lnTo>
                <a:lnTo>
                  <a:pt x="2386662" y="6858000"/>
                </a:lnTo>
                <a:lnTo>
                  <a:pt x="2542274" y="6858000"/>
                </a:lnTo>
                <a:lnTo>
                  <a:pt x="153741" y="3394837"/>
                </a:lnTo>
                <a:close/>
              </a:path>
            </a:pathLst>
          </a:custGeom>
          <a:solidFill>
            <a:srgbClr val="8FCF11"/>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31A037FA-AE24-4F50-8063-71BECCB4B116}"/>
              </a:ext>
            </a:extLst>
          </p:cNvPr>
          <p:cNvSpPr/>
          <p:nvPr/>
        </p:nvSpPr>
        <p:spPr>
          <a:xfrm flipH="1">
            <a:off x="3010456" y="3426864"/>
            <a:ext cx="2516070" cy="3431136"/>
          </a:xfrm>
          <a:custGeom>
            <a:avLst/>
            <a:gdLst>
              <a:gd name="connsiteX0" fmla="*/ 155875 w 2516070"/>
              <a:gd name="connsiteY0" fmla="*/ 0 h 3431136"/>
              <a:gd name="connsiteX1" fmla="*/ 0 w 2516070"/>
              <a:gd name="connsiteY1" fmla="*/ 4271 h 3431136"/>
              <a:gd name="connsiteX2" fmla="*/ 2361053 w 2516070"/>
              <a:gd name="connsiteY2" fmla="*/ 3431136 h 3431136"/>
              <a:gd name="connsiteX3" fmla="*/ 2516070 w 2516070"/>
              <a:gd name="connsiteY3" fmla="*/ 3431136 h 3431136"/>
            </a:gdLst>
            <a:ahLst/>
            <a:cxnLst>
              <a:cxn ang="0">
                <a:pos x="connsiteX0" y="connsiteY0"/>
              </a:cxn>
              <a:cxn ang="0">
                <a:pos x="connsiteX1" y="connsiteY1"/>
              </a:cxn>
              <a:cxn ang="0">
                <a:pos x="connsiteX2" y="connsiteY2"/>
              </a:cxn>
              <a:cxn ang="0">
                <a:pos x="connsiteX3" y="connsiteY3"/>
              </a:cxn>
            </a:cxnLst>
            <a:rect l="l" t="t" r="r" b="b"/>
            <a:pathLst>
              <a:path w="2516070" h="3431136">
                <a:moveTo>
                  <a:pt x="155875" y="0"/>
                </a:moveTo>
                <a:lnTo>
                  <a:pt x="0" y="4271"/>
                </a:lnTo>
                <a:lnTo>
                  <a:pt x="2361053" y="3431136"/>
                </a:lnTo>
                <a:lnTo>
                  <a:pt x="2516070" y="3431136"/>
                </a:lnTo>
                <a:close/>
              </a:path>
            </a:pathLst>
          </a:custGeom>
          <a:solidFill>
            <a:srgbClr val="69A2E8"/>
          </a:solidFill>
          <a:ln w="9525" cap="flat">
            <a:no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7CB1F2CD-5ABE-8BCD-C4E1-994E973CFB06}"/>
              </a:ext>
            </a:extLst>
          </p:cNvPr>
          <p:cNvGrpSpPr/>
          <p:nvPr/>
        </p:nvGrpSpPr>
        <p:grpSpPr>
          <a:xfrm>
            <a:off x="11810999" y="6477000"/>
            <a:ext cx="504825" cy="419209"/>
            <a:chOff x="11810999" y="6477000"/>
            <a:chExt cx="504825" cy="419209"/>
          </a:xfrm>
        </p:grpSpPr>
        <p:sp>
          <p:nvSpPr>
            <p:cNvPr id="44" name="Rectangle 43">
              <a:extLst>
                <a:ext uri="{FF2B5EF4-FFF2-40B4-BE49-F238E27FC236}">
                  <a16:creationId xmlns:a16="http://schemas.microsoft.com/office/drawing/2014/main" id="{4527F639-980B-4046-33DB-79EAA1DDF937}"/>
                </a:ext>
              </a:extLst>
            </p:cNvPr>
            <p:cNvSpPr/>
            <p:nvPr/>
          </p:nvSpPr>
          <p:spPr>
            <a:xfrm>
              <a:off x="11810999" y="6477000"/>
              <a:ext cx="504825" cy="419209"/>
            </a:xfrm>
            <a:prstGeom prst="rect">
              <a:avLst/>
            </a:prstGeom>
            <a:noFill/>
            <a:ln>
              <a:solidFill>
                <a:srgbClr val="69A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0CAE7264-4618-1618-F874-D3B0771EBE9E}"/>
                </a:ext>
              </a:extLst>
            </p:cNvPr>
            <p:cNvGrpSpPr/>
            <p:nvPr/>
          </p:nvGrpSpPr>
          <p:grpSpPr>
            <a:xfrm>
              <a:off x="11810999" y="6477005"/>
              <a:ext cx="307181" cy="203091"/>
              <a:chOff x="11811000" y="6477005"/>
              <a:chExt cx="222250" cy="203091"/>
            </a:xfrm>
            <a:solidFill>
              <a:srgbClr val="8FCF11"/>
            </a:solidFill>
          </p:grpSpPr>
          <p:sp>
            <p:nvSpPr>
              <p:cNvPr id="46" name="Rectangle 45">
                <a:extLst>
                  <a:ext uri="{FF2B5EF4-FFF2-40B4-BE49-F238E27FC236}">
                    <a16:creationId xmlns:a16="http://schemas.microsoft.com/office/drawing/2014/main" id="{820A9BD4-FA07-4A28-248B-52F681E3787C}"/>
                  </a:ext>
                </a:extLst>
              </p:cNvPr>
              <p:cNvSpPr/>
              <p:nvPr/>
            </p:nvSpPr>
            <p:spPr>
              <a:xfrm>
                <a:off x="11811000" y="6477005"/>
                <a:ext cx="222250" cy="2030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6D6317A5-8C94-A7B6-4774-E12D5697186C}"/>
                  </a:ext>
                </a:extLst>
              </p:cNvPr>
              <p:cNvSpPr txBox="1"/>
              <p:nvPr/>
            </p:nvSpPr>
            <p:spPr>
              <a:xfrm>
                <a:off x="11811000" y="6478523"/>
                <a:ext cx="222250" cy="200055"/>
              </a:xfrm>
              <a:prstGeom prst="rect">
                <a:avLst/>
              </a:prstGeom>
              <a:grpFill/>
            </p:spPr>
            <p:txBody>
              <a:bodyPr wrap="square" rtlCol="0">
                <a:spAutoFit/>
              </a:bodyPr>
              <a:lstStyle/>
              <a:p>
                <a:pPr algn="ctr"/>
                <a:fld id="{22118994-1E77-481E-A1A3-6C82BDDA1C84}" type="slidenum">
                  <a:rPr lang="en-PK" sz="700" b="1" smtClean="0">
                    <a:solidFill>
                      <a:schemeClr val="bg1"/>
                    </a:solidFill>
                    <a:latin typeface="Poppins" panose="00000500000000000000" pitchFamily="2" charset="0"/>
                    <a:cs typeface="Poppins" panose="00000500000000000000" pitchFamily="2" charset="0"/>
                  </a:rPr>
                  <a:pPr algn="ctr"/>
                  <a:t>6</a:t>
                </a:fld>
                <a:endParaRPr lang="en-PK" sz="700" b="1" dirty="0">
                  <a:solidFill>
                    <a:schemeClr val="bg1"/>
                  </a:solidFill>
                  <a:latin typeface="Poppins" panose="00000500000000000000" pitchFamily="2" charset="0"/>
                  <a:cs typeface="Poppins" panose="00000500000000000000" pitchFamily="2" charset="0"/>
                </a:endParaRPr>
              </a:p>
            </p:txBody>
          </p:sp>
        </p:grpSp>
      </p:grpSp>
      <p:sp>
        <p:nvSpPr>
          <p:cNvPr id="6" name="TextBox 5">
            <a:extLst>
              <a:ext uri="{FF2B5EF4-FFF2-40B4-BE49-F238E27FC236}">
                <a16:creationId xmlns:a16="http://schemas.microsoft.com/office/drawing/2014/main" id="{A56C5E82-62BA-EADE-8124-30D74F2868F3}"/>
              </a:ext>
            </a:extLst>
          </p:cNvPr>
          <p:cNvSpPr txBox="1"/>
          <p:nvPr/>
        </p:nvSpPr>
        <p:spPr>
          <a:xfrm>
            <a:off x="6226629" y="862886"/>
            <a:ext cx="5715000" cy="523220"/>
          </a:xfrm>
          <a:prstGeom prst="rect">
            <a:avLst/>
          </a:prstGeom>
          <a:noFill/>
        </p:spPr>
        <p:txBody>
          <a:bodyPr wrap="square">
            <a:spAutoFit/>
          </a:bodyPr>
          <a:lstStyle/>
          <a:p>
            <a:r>
              <a:rPr lang="en-US" sz="2800" b="1" dirty="0"/>
              <a:t>Homemaking Services</a:t>
            </a:r>
          </a:p>
        </p:txBody>
      </p:sp>
      <p:cxnSp>
        <p:nvCxnSpPr>
          <p:cNvPr id="8" name="Straight Connector 7">
            <a:extLst>
              <a:ext uri="{FF2B5EF4-FFF2-40B4-BE49-F238E27FC236}">
                <a16:creationId xmlns:a16="http://schemas.microsoft.com/office/drawing/2014/main" id="{B83D58AC-A920-FA24-AB4A-6050B5B5ACA7}"/>
              </a:ext>
            </a:extLst>
          </p:cNvPr>
          <p:cNvCxnSpPr>
            <a:cxnSpLocks/>
          </p:cNvCxnSpPr>
          <p:nvPr/>
        </p:nvCxnSpPr>
        <p:spPr>
          <a:xfrm>
            <a:off x="6354057" y="1458853"/>
            <a:ext cx="4054863" cy="0"/>
          </a:xfrm>
          <a:prstGeom prst="line">
            <a:avLst/>
          </a:prstGeom>
          <a:ln w="28575">
            <a:solidFill>
              <a:srgbClr val="69A2E8"/>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58B53EC-0770-1204-AAE5-A2782E377531}"/>
              </a:ext>
            </a:extLst>
          </p:cNvPr>
          <p:cNvGrpSpPr/>
          <p:nvPr/>
        </p:nvGrpSpPr>
        <p:grpSpPr>
          <a:xfrm>
            <a:off x="6300717" y="1724021"/>
            <a:ext cx="5122027" cy="738664"/>
            <a:chOff x="6300717" y="2410007"/>
            <a:chExt cx="5122027" cy="738664"/>
          </a:xfrm>
        </p:grpSpPr>
        <p:grpSp>
          <p:nvGrpSpPr>
            <p:cNvPr id="10" name="Group 9">
              <a:extLst>
                <a:ext uri="{FF2B5EF4-FFF2-40B4-BE49-F238E27FC236}">
                  <a16:creationId xmlns:a16="http://schemas.microsoft.com/office/drawing/2014/main" id="{6777F20A-04DE-2BA5-6EEC-B4635940F6B6}"/>
                </a:ext>
              </a:extLst>
            </p:cNvPr>
            <p:cNvGrpSpPr/>
            <p:nvPr/>
          </p:nvGrpSpPr>
          <p:grpSpPr>
            <a:xfrm>
              <a:off x="6300717" y="2479869"/>
              <a:ext cx="598940" cy="598940"/>
              <a:chOff x="6170088" y="2652476"/>
              <a:chExt cx="598940" cy="598940"/>
            </a:xfrm>
          </p:grpSpPr>
          <p:sp>
            <p:nvSpPr>
              <p:cNvPr id="12" name="Oval 11">
                <a:extLst>
                  <a:ext uri="{FF2B5EF4-FFF2-40B4-BE49-F238E27FC236}">
                    <a16:creationId xmlns:a16="http://schemas.microsoft.com/office/drawing/2014/main" id="{C3FA96F7-32A1-C28A-C70D-1D845BF020F7}"/>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DCD40D3B-1F94-F68C-7861-9FAA13263E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299172" y="2781560"/>
                <a:ext cx="340772" cy="340772"/>
              </a:xfrm>
              <a:prstGeom prst="rect">
                <a:avLst/>
              </a:prstGeom>
            </p:spPr>
          </p:pic>
        </p:grpSp>
        <p:sp>
          <p:nvSpPr>
            <p:cNvPr id="11" name="TextBox 10">
              <a:extLst>
                <a:ext uri="{FF2B5EF4-FFF2-40B4-BE49-F238E27FC236}">
                  <a16:creationId xmlns:a16="http://schemas.microsoft.com/office/drawing/2014/main" id="{6AEA6A5B-CEE2-69D1-9A85-5961C22BAC4E}"/>
                </a:ext>
              </a:extLst>
            </p:cNvPr>
            <p:cNvSpPr txBox="1"/>
            <p:nvPr/>
          </p:nvSpPr>
          <p:spPr>
            <a:xfrm>
              <a:off x="7063242" y="2410007"/>
              <a:ext cx="4359502" cy="738664"/>
            </a:xfrm>
            <a:prstGeom prst="rect">
              <a:avLst/>
            </a:prstGeom>
            <a:noFill/>
          </p:spPr>
          <p:txBody>
            <a:bodyPr wrap="square">
              <a:spAutoFit/>
            </a:bodyPr>
            <a:lstStyle/>
            <a:p>
              <a:r>
                <a:rPr lang="en-US" sz="1400" dirty="0">
                  <a:latin typeface="+mj-lt"/>
                  <a:cs typeface="Poppins SemiBold" panose="00000700000000000000" pitchFamily="2" charset="0"/>
                </a:rPr>
                <a:t>Meal Preparation: Nutritious meal planning and cooking tailored to dietary needs and personal tastes.</a:t>
              </a:r>
            </a:p>
          </p:txBody>
        </p:sp>
      </p:grpSp>
      <p:grpSp>
        <p:nvGrpSpPr>
          <p:cNvPr id="5" name="Group 4">
            <a:extLst>
              <a:ext uri="{FF2B5EF4-FFF2-40B4-BE49-F238E27FC236}">
                <a16:creationId xmlns:a16="http://schemas.microsoft.com/office/drawing/2014/main" id="{E5949034-9A47-A4BD-2F11-16B2FB7CE3CB}"/>
              </a:ext>
            </a:extLst>
          </p:cNvPr>
          <p:cNvGrpSpPr/>
          <p:nvPr/>
        </p:nvGrpSpPr>
        <p:grpSpPr>
          <a:xfrm>
            <a:off x="6300717" y="2642059"/>
            <a:ext cx="5510283" cy="738664"/>
            <a:chOff x="6300717" y="3328364"/>
            <a:chExt cx="5510283" cy="738664"/>
          </a:xfrm>
        </p:grpSpPr>
        <p:grpSp>
          <p:nvGrpSpPr>
            <p:cNvPr id="16" name="Group 15">
              <a:extLst>
                <a:ext uri="{FF2B5EF4-FFF2-40B4-BE49-F238E27FC236}">
                  <a16:creationId xmlns:a16="http://schemas.microsoft.com/office/drawing/2014/main" id="{0BCDA517-CFB2-6BD2-3F89-9B6D167DC3E7}"/>
                </a:ext>
              </a:extLst>
            </p:cNvPr>
            <p:cNvGrpSpPr/>
            <p:nvPr/>
          </p:nvGrpSpPr>
          <p:grpSpPr>
            <a:xfrm>
              <a:off x="6300717" y="3398226"/>
              <a:ext cx="598940" cy="598940"/>
              <a:chOff x="6170088" y="2652476"/>
              <a:chExt cx="598940" cy="598940"/>
            </a:xfrm>
          </p:grpSpPr>
          <p:sp>
            <p:nvSpPr>
              <p:cNvPr id="19" name="Oval 18">
                <a:extLst>
                  <a:ext uri="{FF2B5EF4-FFF2-40B4-BE49-F238E27FC236}">
                    <a16:creationId xmlns:a16="http://schemas.microsoft.com/office/drawing/2014/main" id="{CED152CB-59E0-4B52-41A3-A2D0B9BE182F}"/>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a:extLst>
                  <a:ext uri="{FF2B5EF4-FFF2-40B4-BE49-F238E27FC236}">
                    <a16:creationId xmlns:a16="http://schemas.microsoft.com/office/drawing/2014/main" id="{D2B4E8ED-6A66-A409-D99B-A6F46104B2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299172" y="2781560"/>
                <a:ext cx="340772" cy="340772"/>
              </a:xfrm>
              <a:prstGeom prst="rect">
                <a:avLst/>
              </a:prstGeom>
            </p:spPr>
          </p:pic>
        </p:grpSp>
        <p:sp>
          <p:nvSpPr>
            <p:cNvPr id="18" name="TextBox 17">
              <a:extLst>
                <a:ext uri="{FF2B5EF4-FFF2-40B4-BE49-F238E27FC236}">
                  <a16:creationId xmlns:a16="http://schemas.microsoft.com/office/drawing/2014/main" id="{6D77350E-0A71-1BAD-EB19-6F3FD18F0F33}"/>
                </a:ext>
              </a:extLst>
            </p:cNvPr>
            <p:cNvSpPr txBox="1"/>
            <p:nvPr/>
          </p:nvSpPr>
          <p:spPr>
            <a:xfrm>
              <a:off x="7063241" y="3328364"/>
              <a:ext cx="4747759" cy="738664"/>
            </a:xfrm>
            <a:prstGeom prst="rect">
              <a:avLst/>
            </a:prstGeom>
            <a:noFill/>
          </p:spPr>
          <p:txBody>
            <a:bodyPr wrap="square">
              <a:spAutoFit/>
            </a:bodyPr>
            <a:lstStyle/>
            <a:p>
              <a:r>
                <a:rPr lang="en-US" sz="1400" dirty="0">
                  <a:latin typeface="+mj-lt"/>
                  <a:cs typeface="Poppins SemiBold" panose="00000700000000000000" pitchFamily="2" charset="0"/>
                </a:rPr>
                <a:t>Cleaning: Keeping living spaces clean and hygienic, including dusting, vacuuming, and sanitizing surfaces.</a:t>
              </a:r>
            </a:p>
          </p:txBody>
        </p:sp>
      </p:grpSp>
      <p:grpSp>
        <p:nvGrpSpPr>
          <p:cNvPr id="7" name="Group 6">
            <a:extLst>
              <a:ext uri="{FF2B5EF4-FFF2-40B4-BE49-F238E27FC236}">
                <a16:creationId xmlns:a16="http://schemas.microsoft.com/office/drawing/2014/main" id="{021CCC11-B44B-0692-B9CF-759315E5FABA}"/>
              </a:ext>
            </a:extLst>
          </p:cNvPr>
          <p:cNvGrpSpPr/>
          <p:nvPr/>
        </p:nvGrpSpPr>
        <p:grpSpPr>
          <a:xfrm>
            <a:off x="6300717" y="3560097"/>
            <a:ext cx="5510283" cy="598940"/>
            <a:chOff x="6300717" y="4281651"/>
            <a:chExt cx="5510283" cy="598940"/>
          </a:xfrm>
        </p:grpSpPr>
        <p:grpSp>
          <p:nvGrpSpPr>
            <p:cNvPr id="36" name="Group 35">
              <a:extLst>
                <a:ext uri="{FF2B5EF4-FFF2-40B4-BE49-F238E27FC236}">
                  <a16:creationId xmlns:a16="http://schemas.microsoft.com/office/drawing/2014/main" id="{004B9EDD-F2CC-104C-F3AB-A4B1C821968B}"/>
                </a:ext>
              </a:extLst>
            </p:cNvPr>
            <p:cNvGrpSpPr/>
            <p:nvPr/>
          </p:nvGrpSpPr>
          <p:grpSpPr>
            <a:xfrm>
              <a:off x="6300717" y="4281651"/>
              <a:ext cx="598940" cy="598940"/>
              <a:chOff x="6170088" y="2652476"/>
              <a:chExt cx="598940" cy="598940"/>
            </a:xfrm>
          </p:grpSpPr>
          <p:sp>
            <p:nvSpPr>
              <p:cNvPr id="38" name="Oval 37">
                <a:extLst>
                  <a:ext uri="{FF2B5EF4-FFF2-40B4-BE49-F238E27FC236}">
                    <a16:creationId xmlns:a16="http://schemas.microsoft.com/office/drawing/2014/main" id="{6DD71F72-DAC2-8884-4C10-B6AA2D1EB731}"/>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Graphic 38">
                <a:extLst>
                  <a:ext uri="{FF2B5EF4-FFF2-40B4-BE49-F238E27FC236}">
                    <a16:creationId xmlns:a16="http://schemas.microsoft.com/office/drawing/2014/main" id="{DB782D7B-0E86-64C0-672F-F79B73D410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299172" y="2781560"/>
                <a:ext cx="340772" cy="340772"/>
              </a:xfrm>
              <a:prstGeom prst="rect">
                <a:avLst/>
              </a:prstGeom>
            </p:spPr>
          </p:pic>
        </p:grpSp>
        <p:sp>
          <p:nvSpPr>
            <p:cNvPr id="37" name="TextBox 36">
              <a:extLst>
                <a:ext uri="{FF2B5EF4-FFF2-40B4-BE49-F238E27FC236}">
                  <a16:creationId xmlns:a16="http://schemas.microsoft.com/office/drawing/2014/main" id="{42CE6E8C-1923-1487-DA05-C07821636E3F}"/>
                </a:ext>
              </a:extLst>
            </p:cNvPr>
            <p:cNvSpPr txBox="1"/>
            <p:nvPr/>
          </p:nvSpPr>
          <p:spPr>
            <a:xfrm>
              <a:off x="7063241" y="4319511"/>
              <a:ext cx="4747759" cy="523220"/>
            </a:xfrm>
            <a:prstGeom prst="rect">
              <a:avLst/>
            </a:prstGeom>
            <a:noFill/>
          </p:spPr>
          <p:txBody>
            <a:bodyPr wrap="square">
              <a:spAutoFit/>
            </a:bodyPr>
            <a:lstStyle/>
            <a:p>
              <a:r>
                <a:rPr lang="en-US" sz="1400" dirty="0">
                  <a:latin typeface="+mj-lt"/>
                  <a:cs typeface="Poppins SemiBold" panose="00000700000000000000" pitchFamily="2" charset="0"/>
                </a:rPr>
                <a:t>Laundry: Washing, drying, and folding clothes, as well as managing linen changes.</a:t>
              </a:r>
            </a:p>
          </p:txBody>
        </p:sp>
      </p:grpSp>
      <p:grpSp>
        <p:nvGrpSpPr>
          <p:cNvPr id="24" name="Group 23">
            <a:extLst>
              <a:ext uri="{FF2B5EF4-FFF2-40B4-BE49-F238E27FC236}">
                <a16:creationId xmlns:a16="http://schemas.microsoft.com/office/drawing/2014/main" id="{EBE17618-BC46-8526-175F-9E7CAFF75EDF}"/>
              </a:ext>
            </a:extLst>
          </p:cNvPr>
          <p:cNvGrpSpPr/>
          <p:nvPr/>
        </p:nvGrpSpPr>
        <p:grpSpPr>
          <a:xfrm>
            <a:off x="6300717" y="4338411"/>
            <a:ext cx="5510283" cy="738664"/>
            <a:chOff x="6300717" y="5027387"/>
            <a:chExt cx="5510283" cy="738664"/>
          </a:xfrm>
        </p:grpSpPr>
        <p:grpSp>
          <p:nvGrpSpPr>
            <p:cNvPr id="15" name="Group 14">
              <a:extLst>
                <a:ext uri="{FF2B5EF4-FFF2-40B4-BE49-F238E27FC236}">
                  <a16:creationId xmlns:a16="http://schemas.microsoft.com/office/drawing/2014/main" id="{D131F2B1-93FA-4388-004C-73D067FAF4C4}"/>
                </a:ext>
              </a:extLst>
            </p:cNvPr>
            <p:cNvGrpSpPr/>
            <p:nvPr/>
          </p:nvGrpSpPr>
          <p:grpSpPr>
            <a:xfrm>
              <a:off x="6300717" y="5097249"/>
              <a:ext cx="598940" cy="598940"/>
              <a:chOff x="6170088" y="2652476"/>
              <a:chExt cx="598940" cy="598940"/>
            </a:xfrm>
          </p:grpSpPr>
          <p:sp>
            <p:nvSpPr>
              <p:cNvPr id="22" name="Oval 21">
                <a:extLst>
                  <a:ext uri="{FF2B5EF4-FFF2-40B4-BE49-F238E27FC236}">
                    <a16:creationId xmlns:a16="http://schemas.microsoft.com/office/drawing/2014/main" id="{4D4B5216-4006-1787-8EDF-AE1ABC085D71}"/>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22">
                <a:extLst>
                  <a:ext uri="{FF2B5EF4-FFF2-40B4-BE49-F238E27FC236}">
                    <a16:creationId xmlns:a16="http://schemas.microsoft.com/office/drawing/2014/main" id="{DC5BB4C9-674B-423C-48B7-B38FB18D80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299172" y="2781560"/>
                <a:ext cx="340772" cy="340772"/>
              </a:xfrm>
              <a:prstGeom prst="rect">
                <a:avLst/>
              </a:prstGeom>
            </p:spPr>
          </p:pic>
        </p:grpSp>
        <p:sp>
          <p:nvSpPr>
            <p:cNvPr id="21" name="TextBox 20">
              <a:extLst>
                <a:ext uri="{FF2B5EF4-FFF2-40B4-BE49-F238E27FC236}">
                  <a16:creationId xmlns:a16="http://schemas.microsoft.com/office/drawing/2014/main" id="{F02D6129-457F-64AC-4ED8-1432C23A8B24}"/>
                </a:ext>
              </a:extLst>
            </p:cNvPr>
            <p:cNvSpPr txBox="1"/>
            <p:nvPr/>
          </p:nvSpPr>
          <p:spPr>
            <a:xfrm>
              <a:off x="7063241" y="5027387"/>
              <a:ext cx="4747759" cy="738664"/>
            </a:xfrm>
            <a:prstGeom prst="rect">
              <a:avLst/>
            </a:prstGeom>
            <a:noFill/>
          </p:spPr>
          <p:txBody>
            <a:bodyPr wrap="square">
              <a:spAutoFit/>
            </a:bodyPr>
            <a:lstStyle/>
            <a:p>
              <a:r>
                <a:rPr lang="en-US" sz="1400" dirty="0">
                  <a:latin typeface="+mj-lt"/>
                  <a:cs typeface="Poppins SemiBold" panose="00000700000000000000" pitchFamily="2" charset="0"/>
                </a:rPr>
                <a:t>Making Beds and Changing Linens: Regular changing of bedding to ensure comfort </a:t>
              </a:r>
            </a:p>
            <a:p>
              <a:r>
                <a:rPr lang="en-US" sz="1400" dirty="0">
                  <a:latin typeface="+mj-lt"/>
                  <a:cs typeface="Poppins SemiBold" panose="00000700000000000000" pitchFamily="2" charset="0"/>
                </a:rPr>
                <a:t>and hygiene.</a:t>
              </a:r>
            </a:p>
          </p:txBody>
        </p:sp>
      </p:grpSp>
      <p:grpSp>
        <p:nvGrpSpPr>
          <p:cNvPr id="30" name="Group 29">
            <a:extLst>
              <a:ext uri="{FF2B5EF4-FFF2-40B4-BE49-F238E27FC236}">
                <a16:creationId xmlns:a16="http://schemas.microsoft.com/office/drawing/2014/main" id="{5C9E26A8-C5B3-EA69-4DE8-4ED133C73420}"/>
              </a:ext>
            </a:extLst>
          </p:cNvPr>
          <p:cNvGrpSpPr/>
          <p:nvPr/>
        </p:nvGrpSpPr>
        <p:grpSpPr>
          <a:xfrm>
            <a:off x="6300717" y="5256450"/>
            <a:ext cx="5510283" cy="738664"/>
            <a:chOff x="6300717" y="5377061"/>
            <a:chExt cx="5510283" cy="738664"/>
          </a:xfrm>
        </p:grpSpPr>
        <p:grpSp>
          <p:nvGrpSpPr>
            <p:cNvPr id="26" name="Group 25">
              <a:extLst>
                <a:ext uri="{FF2B5EF4-FFF2-40B4-BE49-F238E27FC236}">
                  <a16:creationId xmlns:a16="http://schemas.microsoft.com/office/drawing/2014/main" id="{9C0027B0-B003-071A-CE24-82104F857BD4}"/>
                </a:ext>
              </a:extLst>
            </p:cNvPr>
            <p:cNvGrpSpPr/>
            <p:nvPr/>
          </p:nvGrpSpPr>
          <p:grpSpPr>
            <a:xfrm>
              <a:off x="6300717" y="5446923"/>
              <a:ext cx="598940" cy="598940"/>
              <a:chOff x="6170088" y="2652476"/>
              <a:chExt cx="598940" cy="598940"/>
            </a:xfrm>
          </p:grpSpPr>
          <p:sp>
            <p:nvSpPr>
              <p:cNvPr id="28" name="Oval 27">
                <a:extLst>
                  <a:ext uri="{FF2B5EF4-FFF2-40B4-BE49-F238E27FC236}">
                    <a16:creationId xmlns:a16="http://schemas.microsoft.com/office/drawing/2014/main" id="{CAC51EEC-22FE-B5CC-C919-5B43E116C810}"/>
                  </a:ext>
                </a:extLst>
              </p:cNvPr>
              <p:cNvSpPr/>
              <p:nvPr/>
            </p:nvSpPr>
            <p:spPr>
              <a:xfrm>
                <a:off x="6170088" y="2652476"/>
                <a:ext cx="598940" cy="598940"/>
              </a:xfrm>
              <a:prstGeom prst="ellipse">
                <a:avLst/>
              </a:prstGeom>
              <a:solidFill>
                <a:srgbClr val="69A2E8"/>
              </a:solidFill>
              <a:ln w="15875">
                <a:solidFill>
                  <a:srgbClr val="8FCF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Graphic 28">
                <a:extLst>
                  <a:ext uri="{FF2B5EF4-FFF2-40B4-BE49-F238E27FC236}">
                    <a16:creationId xmlns:a16="http://schemas.microsoft.com/office/drawing/2014/main" id="{211FD369-82BA-457F-56C8-A3BC4375B2B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299172" y="2781560"/>
                <a:ext cx="340772" cy="340772"/>
              </a:xfrm>
              <a:prstGeom prst="rect">
                <a:avLst/>
              </a:prstGeom>
            </p:spPr>
          </p:pic>
        </p:grpSp>
        <p:sp>
          <p:nvSpPr>
            <p:cNvPr id="27" name="TextBox 26">
              <a:extLst>
                <a:ext uri="{FF2B5EF4-FFF2-40B4-BE49-F238E27FC236}">
                  <a16:creationId xmlns:a16="http://schemas.microsoft.com/office/drawing/2014/main" id="{E86FAC82-A574-6FEA-700F-32F2DEBF060D}"/>
                </a:ext>
              </a:extLst>
            </p:cNvPr>
            <p:cNvSpPr txBox="1"/>
            <p:nvPr/>
          </p:nvSpPr>
          <p:spPr>
            <a:xfrm>
              <a:off x="7063241" y="5377061"/>
              <a:ext cx="4747759" cy="738664"/>
            </a:xfrm>
            <a:prstGeom prst="rect">
              <a:avLst/>
            </a:prstGeom>
            <a:noFill/>
          </p:spPr>
          <p:txBody>
            <a:bodyPr wrap="square">
              <a:spAutoFit/>
            </a:bodyPr>
            <a:lstStyle/>
            <a:p>
              <a:r>
                <a:rPr lang="en-US" sz="1400" dirty="0">
                  <a:latin typeface="+mj-lt"/>
                  <a:cs typeface="Poppins SemiBold" panose="00000700000000000000" pitchFamily="2" charset="0"/>
                </a:rPr>
                <a:t>Light Maintenance Tasks: Replacing light bulbs and performing minor repairs to maintain a safe </a:t>
              </a:r>
            </a:p>
            <a:p>
              <a:r>
                <a:rPr lang="en-US" sz="1400" dirty="0">
                  <a:latin typeface="+mj-lt"/>
                  <a:cs typeface="Poppins SemiBold" panose="00000700000000000000" pitchFamily="2" charset="0"/>
                </a:rPr>
                <a:t>living environment</a:t>
              </a:r>
            </a:p>
          </p:txBody>
        </p:sp>
      </p:grpSp>
    </p:spTree>
    <p:extLst>
      <p:ext uri="{BB962C8B-B14F-4D97-AF65-F5344CB8AC3E}">
        <p14:creationId xmlns:p14="http://schemas.microsoft.com/office/powerpoint/2010/main" val="298186674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D26E79F-A6B4-27AE-D5D2-E40C3FF8097C}"/>
              </a:ext>
            </a:extLst>
          </p:cNvPr>
          <p:cNvGrpSpPr/>
          <p:nvPr/>
        </p:nvGrpSpPr>
        <p:grpSpPr>
          <a:xfrm>
            <a:off x="-1063180" y="-772768"/>
            <a:ext cx="3071959" cy="1567678"/>
            <a:chOff x="-1063180" y="-772768"/>
            <a:chExt cx="3071959" cy="1567678"/>
          </a:xfrm>
        </p:grpSpPr>
        <p:sp>
          <p:nvSpPr>
            <p:cNvPr id="5" name="Google Shape;39;p4">
              <a:extLst>
                <a:ext uri="{FF2B5EF4-FFF2-40B4-BE49-F238E27FC236}">
                  <a16:creationId xmlns:a16="http://schemas.microsoft.com/office/drawing/2014/main" id="{2EA7E17A-E035-8262-70D6-FFDE9C6DE0D7}"/>
                </a:ext>
              </a:extLst>
            </p:cNvPr>
            <p:cNvSpPr/>
            <p:nvPr/>
          </p:nvSpPr>
          <p:spPr>
            <a:xfrm rot="2930782">
              <a:off x="61258" y="-589564"/>
              <a:ext cx="383791" cy="2385157"/>
            </a:xfrm>
            <a:prstGeom prst="triangle">
              <a:avLst>
                <a:gd name="adj" fmla="val 50000"/>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sp>
          <p:nvSpPr>
            <p:cNvPr id="6" name="Google Shape;40;p4">
              <a:extLst>
                <a:ext uri="{FF2B5EF4-FFF2-40B4-BE49-F238E27FC236}">
                  <a16:creationId xmlns:a16="http://schemas.microsoft.com/office/drawing/2014/main" id="{4A3C2180-BC34-19A4-0B98-90E10FBA7D22}"/>
                </a:ext>
              </a:extLst>
            </p:cNvPr>
            <p:cNvSpPr/>
            <p:nvPr/>
          </p:nvSpPr>
          <p:spPr>
            <a:xfrm rot="13716963">
              <a:off x="489692" y="-1458399"/>
              <a:ext cx="383791" cy="2654383"/>
            </a:xfrm>
            <a:prstGeom prst="triangle">
              <a:avLst>
                <a:gd name="adj" fmla="val 50000"/>
              </a:avLst>
            </a:prstGeom>
            <a:solidFill>
              <a:srgbClr val="8FC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sp>
          <p:nvSpPr>
            <p:cNvPr id="7" name="Google Shape;41;p4">
              <a:extLst>
                <a:ext uri="{FF2B5EF4-FFF2-40B4-BE49-F238E27FC236}">
                  <a16:creationId xmlns:a16="http://schemas.microsoft.com/office/drawing/2014/main" id="{6285AC8B-70B8-DD9B-02DD-8D08ADEBA85D}"/>
                </a:ext>
              </a:extLst>
            </p:cNvPr>
            <p:cNvSpPr/>
            <p:nvPr/>
          </p:nvSpPr>
          <p:spPr>
            <a:xfrm rot="3697583">
              <a:off x="-378795" y="-1457153"/>
              <a:ext cx="1016387" cy="2385157"/>
            </a:xfrm>
            <a:prstGeom prst="triangle">
              <a:avLst>
                <a:gd name="adj" fmla="val 50000"/>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grpSp>
      <p:sp>
        <p:nvSpPr>
          <p:cNvPr id="8" name="TextBox 7">
            <a:extLst>
              <a:ext uri="{FF2B5EF4-FFF2-40B4-BE49-F238E27FC236}">
                <a16:creationId xmlns:a16="http://schemas.microsoft.com/office/drawing/2014/main" id="{A48B3B2A-C787-1E47-C5F8-ABA0AB613D4B}"/>
              </a:ext>
            </a:extLst>
          </p:cNvPr>
          <p:cNvSpPr txBox="1"/>
          <p:nvPr/>
        </p:nvSpPr>
        <p:spPr>
          <a:xfrm>
            <a:off x="3986213" y="381000"/>
            <a:ext cx="4219575" cy="523220"/>
          </a:xfrm>
          <a:prstGeom prst="rect">
            <a:avLst/>
          </a:prstGeom>
          <a:noFill/>
        </p:spPr>
        <p:txBody>
          <a:bodyPr wrap="square">
            <a:spAutoFit/>
          </a:bodyPr>
          <a:lstStyle/>
          <a:p>
            <a:pPr algn="ctr"/>
            <a:r>
              <a:rPr lang="en-US" sz="2800" b="1" dirty="0"/>
              <a:t>Emotional Support</a:t>
            </a:r>
          </a:p>
        </p:txBody>
      </p:sp>
      <p:cxnSp>
        <p:nvCxnSpPr>
          <p:cNvPr id="9" name="Straight Connector 8">
            <a:extLst>
              <a:ext uri="{FF2B5EF4-FFF2-40B4-BE49-F238E27FC236}">
                <a16:creationId xmlns:a16="http://schemas.microsoft.com/office/drawing/2014/main" id="{3998EA74-9F6F-F3D8-C171-FE509E1398EA}"/>
              </a:ext>
            </a:extLst>
          </p:cNvPr>
          <p:cNvCxnSpPr>
            <a:cxnSpLocks/>
          </p:cNvCxnSpPr>
          <p:nvPr/>
        </p:nvCxnSpPr>
        <p:spPr>
          <a:xfrm>
            <a:off x="4566817" y="912090"/>
            <a:ext cx="3129383" cy="0"/>
          </a:xfrm>
          <a:prstGeom prst="line">
            <a:avLst/>
          </a:prstGeom>
          <a:ln w="28575">
            <a:solidFill>
              <a:srgbClr val="69A2E8"/>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F31FCF1B-114C-238C-DBBC-B9BFFBA12E6B}"/>
              </a:ext>
            </a:extLst>
          </p:cNvPr>
          <p:cNvGrpSpPr/>
          <p:nvPr/>
        </p:nvGrpSpPr>
        <p:grpSpPr>
          <a:xfrm>
            <a:off x="0" y="1934043"/>
            <a:ext cx="7256282" cy="2717074"/>
            <a:chOff x="0" y="2619103"/>
            <a:chExt cx="7256282" cy="2717074"/>
          </a:xfrm>
          <a:solidFill>
            <a:srgbClr val="8FCF11"/>
          </a:solidFill>
        </p:grpSpPr>
        <p:sp>
          <p:nvSpPr>
            <p:cNvPr id="13" name="Freeform: Shape 12">
              <a:extLst>
                <a:ext uri="{FF2B5EF4-FFF2-40B4-BE49-F238E27FC236}">
                  <a16:creationId xmlns:a16="http://schemas.microsoft.com/office/drawing/2014/main" id="{8C1B9FF2-78ED-CC06-4828-4255B78490A9}"/>
                </a:ext>
              </a:extLst>
            </p:cNvPr>
            <p:cNvSpPr/>
            <p:nvPr/>
          </p:nvSpPr>
          <p:spPr>
            <a:xfrm>
              <a:off x="0" y="5053013"/>
              <a:ext cx="1893434" cy="283164"/>
            </a:xfrm>
            <a:custGeom>
              <a:avLst/>
              <a:gdLst>
                <a:gd name="connsiteX0" fmla="*/ 0 w 1893434"/>
                <a:gd name="connsiteY0" fmla="*/ 0 h 283164"/>
                <a:gd name="connsiteX1" fmla="*/ 1065465 w 1893434"/>
                <a:gd name="connsiteY1" fmla="*/ 0 h 283164"/>
                <a:gd name="connsiteX2" fmla="*/ 1133863 w 1893434"/>
                <a:gd name="connsiteY2" fmla="*/ 51147 h 283164"/>
                <a:gd name="connsiteX3" fmla="*/ 1893434 w 1893434"/>
                <a:gd name="connsiteY3" fmla="*/ 283164 h 283164"/>
                <a:gd name="connsiteX4" fmla="*/ 0 w 1893434"/>
                <a:gd name="connsiteY4" fmla="*/ 283164 h 283164"/>
                <a:gd name="connsiteX5" fmla="*/ 0 w 1893434"/>
                <a:gd name="connsiteY5" fmla="*/ 0 h 28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434" h="283164">
                  <a:moveTo>
                    <a:pt x="0" y="0"/>
                  </a:moveTo>
                  <a:lnTo>
                    <a:pt x="1065465" y="0"/>
                  </a:lnTo>
                  <a:lnTo>
                    <a:pt x="1133863" y="51147"/>
                  </a:lnTo>
                  <a:cubicBezTo>
                    <a:pt x="1350687" y="197631"/>
                    <a:pt x="1612072" y="283164"/>
                    <a:pt x="1893434" y="283164"/>
                  </a:cubicBezTo>
                  <a:lnTo>
                    <a:pt x="0" y="28316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4" name="Freeform: Shape 13">
              <a:extLst>
                <a:ext uri="{FF2B5EF4-FFF2-40B4-BE49-F238E27FC236}">
                  <a16:creationId xmlns:a16="http://schemas.microsoft.com/office/drawing/2014/main" id="{0F8EDB27-1BEC-688F-95D9-2E217C313087}"/>
                </a:ext>
              </a:extLst>
            </p:cNvPr>
            <p:cNvSpPr/>
            <p:nvPr/>
          </p:nvSpPr>
          <p:spPr>
            <a:xfrm>
              <a:off x="482510" y="2619103"/>
              <a:ext cx="6773772" cy="2717074"/>
            </a:xfrm>
            <a:custGeom>
              <a:avLst/>
              <a:gdLst>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687285 w 6773772"/>
                <a:gd name="connsiteY11" fmla="*/ 2717074 h 2717074"/>
                <a:gd name="connsiteX12" fmla="*/ 1687285 w 6773772"/>
                <a:gd name="connsiteY12" fmla="*/ 2673337 h 2717074"/>
                <a:gd name="connsiteX13" fmla="*/ 1565429 w 6773772"/>
                <a:gd name="connsiteY13" fmla="*/ 2701421 h 2717074"/>
                <a:gd name="connsiteX14" fmla="*/ 1358537 w 6773772"/>
                <a:gd name="connsiteY14" fmla="*/ 2717074 h 2717074"/>
                <a:gd name="connsiteX15" fmla="*/ 598966 w 6773772"/>
                <a:gd name="connsiteY15" fmla="*/ 2485057 h 2717074"/>
                <a:gd name="connsiteX16" fmla="*/ 530568 w 6773772"/>
                <a:gd name="connsiteY16" fmla="*/ 2433910 h 2717074"/>
                <a:gd name="connsiteX17" fmla="*/ 494381 w 6773772"/>
                <a:gd name="connsiteY17" fmla="*/ 2406850 h 2717074"/>
                <a:gd name="connsiteX18" fmla="*/ 0 w 6773772"/>
                <a:gd name="connsiteY18" fmla="*/ 1358537 h 2717074"/>
                <a:gd name="connsiteX19" fmla="*/ 1358537 w 6773772"/>
                <a:gd name="connsiteY19" fmla="*/ 0 h 2717074"/>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687285 w 6773772"/>
                <a:gd name="connsiteY11" fmla="*/ 2717074 h 2717074"/>
                <a:gd name="connsiteX12" fmla="*/ 1565429 w 6773772"/>
                <a:gd name="connsiteY12" fmla="*/ 2701421 h 2717074"/>
                <a:gd name="connsiteX13" fmla="*/ 1358537 w 6773772"/>
                <a:gd name="connsiteY13" fmla="*/ 2717074 h 2717074"/>
                <a:gd name="connsiteX14" fmla="*/ 598966 w 6773772"/>
                <a:gd name="connsiteY14" fmla="*/ 2485057 h 2717074"/>
                <a:gd name="connsiteX15" fmla="*/ 530568 w 6773772"/>
                <a:gd name="connsiteY15" fmla="*/ 2433910 h 2717074"/>
                <a:gd name="connsiteX16" fmla="*/ 494381 w 6773772"/>
                <a:gd name="connsiteY16" fmla="*/ 2406850 h 2717074"/>
                <a:gd name="connsiteX17" fmla="*/ 0 w 6773772"/>
                <a:gd name="connsiteY17" fmla="*/ 1358537 h 2717074"/>
                <a:gd name="connsiteX18" fmla="*/ 1358537 w 6773772"/>
                <a:gd name="connsiteY18" fmla="*/ 0 h 2717074"/>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687285 w 6773772"/>
                <a:gd name="connsiteY11" fmla="*/ 2717074 h 2717074"/>
                <a:gd name="connsiteX12" fmla="*/ 1358537 w 6773772"/>
                <a:gd name="connsiteY12" fmla="*/ 2717074 h 2717074"/>
                <a:gd name="connsiteX13" fmla="*/ 598966 w 6773772"/>
                <a:gd name="connsiteY13" fmla="*/ 2485057 h 2717074"/>
                <a:gd name="connsiteX14" fmla="*/ 530568 w 6773772"/>
                <a:gd name="connsiteY14" fmla="*/ 2433910 h 2717074"/>
                <a:gd name="connsiteX15" fmla="*/ 494381 w 6773772"/>
                <a:gd name="connsiteY15" fmla="*/ 2406850 h 2717074"/>
                <a:gd name="connsiteX16" fmla="*/ 0 w 6773772"/>
                <a:gd name="connsiteY16" fmla="*/ 1358537 h 2717074"/>
                <a:gd name="connsiteX17" fmla="*/ 1358537 w 6773772"/>
                <a:gd name="connsiteY17" fmla="*/ 0 h 2717074"/>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358537 w 6773772"/>
                <a:gd name="connsiteY11" fmla="*/ 2717074 h 2717074"/>
                <a:gd name="connsiteX12" fmla="*/ 598966 w 6773772"/>
                <a:gd name="connsiteY12" fmla="*/ 2485057 h 2717074"/>
                <a:gd name="connsiteX13" fmla="*/ 530568 w 6773772"/>
                <a:gd name="connsiteY13" fmla="*/ 2433910 h 2717074"/>
                <a:gd name="connsiteX14" fmla="*/ 494381 w 6773772"/>
                <a:gd name="connsiteY14" fmla="*/ 2406850 h 2717074"/>
                <a:gd name="connsiteX15" fmla="*/ 0 w 6773772"/>
                <a:gd name="connsiteY15" fmla="*/ 1358537 h 2717074"/>
                <a:gd name="connsiteX16" fmla="*/ 1358537 w 6773772"/>
                <a:gd name="connsiteY16" fmla="*/ 0 h 2717074"/>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358537 w 6773772"/>
                <a:gd name="connsiteY11" fmla="*/ 2717074 h 2717074"/>
                <a:gd name="connsiteX12" fmla="*/ 598966 w 6773772"/>
                <a:gd name="connsiteY12" fmla="*/ 2485057 h 2717074"/>
                <a:gd name="connsiteX13" fmla="*/ 494381 w 6773772"/>
                <a:gd name="connsiteY13" fmla="*/ 2406850 h 2717074"/>
                <a:gd name="connsiteX14" fmla="*/ 0 w 6773772"/>
                <a:gd name="connsiteY14" fmla="*/ 1358537 h 2717074"/>
                <a:gd name="connsiteX15" fmla="*/ 1358537 w 6773772"/>
                <a:gd name="connsiteY15" fmla="*/ 0 h 27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73772" h="2717074">
                  <a:moveTo>
                    <a:pt x="1358537" y="283391"/>
                  </a:moveTo>
                  <a:cubicBezTo>
                    <a:pt x="764750" y="283391"/>
                    <a:pt x="283391" y="764750"/>
                    <a:pt x="283391" y="1358537"/>
                  </a:cubicBezTo>
                  <a:cubicBezTo>
                    <a:pt x="283391" y="1952324"/>
                    <a:pt x="764750" y="2433683"/>
                    <a:pt x="1358537" y="2433683"/>
                  </a:cubicBezTo>
                  <a:cubicBezTo>
                    <a:pt x="1952324" y="2433683"/>
                    <a:pt x="2433683" y="1952324"/>
                    <a:pt x="2433683" y="1358537"/>
                  </a:cubicBezTo>
                  <a:cubicBezTo>
                    <a:pt x="2433683" y="764750"/>
                    <a:pt x="1952324" y="283391"/>
                    <a:pt x="1358537" y="283391"/>
                  </a:cubicBezTo>
                  <a:close/>
                  <a:moveTo>
                    <a:pt x="1358537" y="0"/>
                  </a:moveTo>
                  <a:cubicBezTo>
                    <a:pt x="2108836" y="0"/>
                    <a:pt x="2717074" y="608238"/>
                    <a:pt x="2717074" y="1358537"/>
                  </a:cubicBezTo>
                  <a:cubicBezTo>
                    <a:pt x="2717074" y="1780580"/>
                    <a:pt x="2524624" y="2157674"/>
                    <a:pt x="2222693" y="2406850"/>
                  </a:cubicBezTo>
                  <a:lnTo>
                    <a:pt x="2186506" y="2433910"/>
                  </a:lnTo>
                  <a:lnTo>
                    <a:pt x="6773772" y="2433910"/>
                  </a:lnTo>
                  <a:lnTo>
                    <a:pt x="6773772" y="2717074"/>
                  </a:lnTo>
                  <a:lnTo>
                    <a:pt x="1358537" y="2717074"/>
                  </a:lnTo>
                  <a:cubicBezTo>
                    <a:pt x="1077175" y="2717074"/>
                    <a:pt x="815790" y="2631541"/>
                    <a:pt x="598966" y="2485057"/>
                  </a:cubicBezTo>
                  <a:lnTo>
                    <a:pt x="494381" y="2406850"/>
                  </a:lnTo>
                  <a:cubicBezTo>
                    <a:pt x="192450" y="2157674"/>
                    <a:pt x="0" y="1780580"/>
                    <a:pt x="0" y="1358537"/>
                  </a:cubicBezTo>
                  <a:cubicBezTo>
                    <a:pt x="0" y="608238"/>
                    <a:pt x="608238" y="0"/>
                    <a:pt x="13585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5" name="Freeform: Shape 14">
              <a:extLst>
                <a:ext uri="{FF2B5EF4-FFF2-40B4-BE49-F238E27FC236}">
                  <a16:creationId xmlns:a16="http://schemas.microsoft.com/office/drawing/2014/main" id="{51BBEC27-47F3-06A2-29D3-927AEC495B29}"/>
                </a:ext>
              </a:extLst>
            </p:cNvPr>
            <p:cNvSpPr/>
            <p:nvPr/>
          </p:nvSpPr>
          <p:spPr>
            <a:xfrm>
              <a:off x="1841048" y="4333875"/>
              <a:ext cx="1309738" cy="719138"/>
            </a:xfrm>
            <a:custGeom>
              <a:avLst/>
              <a:gdLst>
                <a:gd name="connsiteX0" fmla="*/ 1013444 w 1309738"/>
                <a:gd name="connsiteY0" fmla="*/ 0 h 719138"/>
                <a:gd name="connsiteX1" fmla="*/ 1309738 w 1309738"/>
                <a:gd name="connsiteY1" fmla="*/ 0 h 719138"/>
                <a:gd name="connsiteX2" fmla="*/ 1297460 w 1309738"/>
                <a:gd name="connsiteY2" fmla="*/ 47752 h 719138"/>
                <a:gd name="connsiteX3" fmla="*/ 864156 w 1309738"/>
                <a:gd name="connsiteY3" fmla="*/ 692078 h 719138"/>
                <a:gd name="connsiteX4" fmla="*/ 827969 w 1309738"/>
                <a:gd name="connsiteY4" fmla="*/ 719138 h 719138"/>
                <a:gd name="connsiteX5" fmla="*/ 0 w 1309738"/>
                <a:gd name="connsiteY5" fmla="*/ 719138 h 719138"/>
                <a:gd name="connsiteX6" fmla="*/ 0 w 1309738"/>
                <a:gd name="connsiteY6" fmla="*/ 718911 h 719138"/>
                <a:gd name="connsiteX7" fmla="*/ 990656 w 1309738"/>
                <a:gd name="connsiteY7" fmla="*/ 62260 h 71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9738" h="719138">
                  <a:moveTo>
                    <a:pt x="1013444" y="0"/>
                  </a:moveTo>
                  <a:lnTo>
                    <a:pt x="1309738" y="0"/>
                  </a:lnTo>
                  <a:lnTo>
                    <a:pt x="1297460" y="47752"/>
                  </a:lnTo>
                  <a:cubicBezTo>
                    <a:pt x="1218072" y="302991"/>
                    <a:pt x="1065443" y="525961"/>
                    <a:pt x="864156" y="692078"/>
                  </a:cubicBezTo>
                  <a:lnTo>
                    <a:pt x="827969" y="719138"/>
                  </a:lnTo>
                  <a:lnTo>
                    <a:pt x="0" y="719138"/>
                  </a:lnTo>
                  <a:lnTo>
                    <a:pt x="0" y="718911"/>
                  </a:lnTo>
                  <a:cubicBezTo>
                    <a:pt x="445340" y="718911"/>
                    <a:pt x="827440" y="448147"/>
                    <a:pt x="990656" y="622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grpSp>
      <p:grpSp>
        <p:nvGrpSpPr>
          <p:cNvPr id="16" name="Group 15">
            <a:extLst>
              <a:ext uri="{FF2B5EF4-FFF2-40B4-BE49-F238E27FC236}">
                <a16:creationId xmlns:a16="http://schemas.microsoft.com/office/drawing/2014/main" id="{89725006-ABE5-9D77-FBD7-C5D63539E1C4}"/>
              </a:ext>
            </a:extLst>
          </p:cNvPr>
          <p:cNvGrpSpPr/>
          <p:nvPr/>
        </p:nvGrpSpPr>
        <p:grpSpPr>
          <a:xfrm>
            <a:off x="4248071" y="1934043"/>
            <a:ext cx="7256282" cy="2717074"/>
            <a:chOff x="0" y="2619103"/>
            <a:chExt cx="7256282" cy="2717074"/>
          </a:xfrm>
          <a:solidFill>
            <a:srgbClr val="69A2E8"/>
          </a:solidFill>
        </p:grpSpPr>
        <p:sp>
          <p:nvSpPr>
            <p:cNvPr id="17" name="Freeform: Shape 16">
              <a:extLst>
                <a:ext uri="{FF2B5EF4-FFF2-40B4-BE49-F238E27FC236}">
                  <a16:creationId xmlns:a16="http://schemas.microsoft.com/office/drawing/2014/main" id="{3C3DF2B8-9D08-1310-0A0E-4704F9C2166D}"/>
                </a:ext>
              </a:extLst>
            </p:cNvPr>
            <p:cNvSpPr/>
            <p:nvPr/>
          </p:nvSpPr>
          <p:spPr>
            <a:xfrm>
              <a:off x="0" y="5053013"/>
              <a:ext cx="1893434" cy="283164"/>
            </a:xfrm>
            <a:custGeom>
              <a:avLst/>
              <a:gdLst>
                <a:gd name="connsiteX0" fmla="*/ 0 w 1893434"/>
                <a:gd name="connsiteY0" fmla="*/ 0 h 283164"/>
                <a:gd name="connsiteX1" fmla="*/ 1065465 w 1893434"/>
                <a:gd name="connsiteY1" fmla="*/ 0 h 283164"/>
                <a:gd name="connsiteX2" fmla="*/ 1133863 w 1893434"/>
                <a:gd name="connsiteY2" fmla="*/ 51147 h 283164"/>
                <a:gd name="connsiteX3" fmla="*/ 1893434 w 1893434"/>
                <a:gd name="connsiteY3" fmla="*/ 283164 h 283164"/>
                <a:gd name="connsiteX4" fmla="*/ 0 w 1893434"/>
                <a:gd name="connsiteY4" fmla="*/ 283164 h 283164"/>
                <a:gd name="connsiteX5" fmla="*/ 0 w 1893434"/>
                <a:gd name="connsiteY5" fmla="*/ 0 h 28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434" h="283164">
                  <a:moveTo>
                    <a:pt x="0" y="0"/>
                  </a:moveTo>
                  <a:lnTo>
                    <a:pt x="1065465" y="0"/>
                  </a:lnTo>
                  <a:lnTo>
                    <a:pt x="1133863" y="51147"/>
                  </a:lnTo>
                  <a:cubicBezTo>
                    <a:pt x="1350687" y="197631"/>
                    <a:pt x="1612072" y="283164"/>
                    <a:pt x="1893434" y="283164"/>
                  </a:cubicBezTo>
                  <a:lnTo>
                    <a:pt x="0" y="28316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8" name="Freeform: Shape 17">
              <a:extLst>
                <a:ext uri="{FF2B5EF4-FFF2-40B4-BE49-F238E27FC236}">
                  <a16:creationId xmlns:a16="http://schemas.microsoft.com/office/drawing/2014/main" id="{3EA57672-C58C-A915-B7A6-A417F7D46B34}"/>
                </a:ext>
              </a:extLst>
            </p:cNvPr>
            <p:cNvSpPr/>
            <p:nvPr/>
          </p:nvSpPr>
          <p:spPr>
            <a:xfrm>
              <a:off x="482510" y="2619103"/>
              <a:ext cx="6773772" cy="2717074"/>
            </a:xfrm>
            <a:custGeom>
              <a:avLst/>
              <a:gdLst>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687285 w 6773772"/>
                <a:gd name="connsiteY11" fmla="*/ 2717074 h 2717074"/>
                <a:gd name="connsiteX12" fmla="*/ 1687285 w 6773772"/>
                <a:gd name="connsiteY12" fmla="*/ 2673337 h 2717074"/>
                <a:gd name="connsiteX13" fmla="*/ 1565429 w 6773772"/>
                <a:gd name="connsiteY13" fmla="*/ 2701421 h 2717074"/>
                <a:gd name="connsiteX14" fmla="*/ 1358537 w 6773772"/>
                <a:gd name="connsiteY14" fmla="*/ 2717074 h 2717074"/>
                <a:gd name="connsiteX15" fmla="*/ 598966 w 6773772"/>
                <a:gd name="connsiteY15" fmla="*/ 2485057 h 2717074"/>
                <a:gd name="connsiteX16" fmla="*/ 530568 w 6773772"/>
                <a:gd name="connsiteY16" fmla="*/ 2433910 h 2717074"/>
                <a:gd name="connsiteX17" fmla="*/ 494381 w 6773772"/>
                <a:gd name="connsiteY17" fmla="*/ 2406850 h 2717074"/>
                <a:gd name="connsiteX18" fmla="*/ 0 w 6773772"/>
                <a:gd name="connsiteY18" fmla="*/ 1358537 h 2717074"/>
                <a:gd name="connsiteX19" fmla="*/ 1358537 w 6773772"/>
                <a:gd name="connsiteY19" fmla="*/ 0 h 2717074"/>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687285 w 6773772"/>
                <a:gd name="connsiteY11" fmla="*/ 2717074 h 2717074"/>
                <a:gd name="connsiteX12" fmla="*/ 1565429 w 6773772"/>
                <a:gd name="connsiteY12" fmla="*/ 2701421 h 2717074"/>
                <a:gd name="connsiteX13" fmla="*/ 1358537 w 6773772"/>
                <a:gd name="connsiteY13" fmla="*/ 2717074 h 2717074"/>
                <a:gd name="connsiteX14" fmla="*/ 598966 w 6773772"/>
                <a:gd name="connsiteY14" fmla="*/ 2485057 h 2717074"/>
                <a:gd name="connsiteX15" fmla="*/ 530568 w 6773772"/>
                <a:gd name="connsiteY15" fmla="*/ 2433910 h 2717074"/>
                <a:gd name="connsiteX16" fmla="*/ 494381 w 6773772"/>
                <a:gd name="connsiteY16" fmla="*/ 2406850 h 2717074"/>
                <a:gd name="connsiteX17" fmla="*/ 0 w 6773772"/>
                <a:gd name="connsiteY17" fmla="*/ 1358537 h 2717074"/>
                <a:gd name="connsiteX18" fmla="*/ 1358537 w 6773772"/>
                <a:gd name="connsiteY18" fmla="*/ 0 h 2717074"/>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687285 w 6773772"/>
                <a:gd name="connsiteY11" fmla="*/ 2717074 h 2717074"/>
                <a:gd name="connsiteX12" fmla="*/ 1358537 w 6773772"/>
                <a:gd name="connsiteY12" fmla="*/ 2717074 h 2717074"/>
                <a:gd name="connsiteX13" fmla="*/ 598966 w 6773772"/>
                <a:gd name="connsiteY13" fmla="*/ 2485057 h 2717074"/>
                <a:gd name="connsiteX14" fmla="*/ 530568 w 6773772"/>
                <a:gd name="connsiteY14" fmla="*/ 2433910 h 2717074"/>
                <a:gd name="connsiteX15" fmla="*/ 494381 w 6773772"/>
                <a:gd name="connsiteY15" fmla="*/ 2406850 h 2717074"/>
                <a:gd name="connsiteX16" fmla="*/ 0 w 6773772"/>
                <a:gd name="connsiteY16" fmla="*/ 1358537 h 2717074"/>
                <a:gd name="connsiteX17" fmla="*/ 1358537 w 6773772"/>
                <a:gd name="connsiteY17" fmla="*/ 0 h 2717074"/>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358537 w 6773772"/>
                <a:gd name="connsiteY11" fmla="*/ 2717074 h 2717074"/>
                <a:gd name="connsiteX12" fmla="*/ 598966 w 6773772"/>
                <a:gd name="connsiteY12" fmla="*/ 2485057 h 2717074"/>
                <a:gd name="connsiteX13" fmla="*/ 530568 w 6773772"/>
                <a:gd name="connsiteY13" fmla="*/ 2433910 h 2717074"/>
                <a:gd name="connsiteX14" fmla="*/ 494381 w 6773772"/>
                <a:gd name="connsiteY14" fmla="*/ 2406850 h 2717074"/>
                <a:gd name="connsiteX15" fmla="*/ 0 w 6773772"/>
                <a:gd name="connsiteY15" fmla="*/ 1358537 h 2717074"/>
                <a:gd name="connsiteX16" fmla="*/ 1358537 w 6773772"/>
                <a:gd name="connsiteY16" fmla="*/ 0 h 2717074"/>
                <a:gd name="connsiteX0" fmla="*/ 1358537 w 6773772"/>
                <a:gd name="connsiteY0" fmla="*/ 283391 h 2717074"/>
                <a:gd name="connsiteX1" fmla="*/ 283391 w 6773772"/>
                <a:gd name="connsiteY1" fmla="*/ 1358537 h 2717074"/>
                <a:gd name="connsiteX2" fmla="*/ 1358537 w 6773772"/>
                <a:gd name="connsiteY2" fmla="*/ 2433683 h 2717074"/>
                <a:gd name="connsiteX3" fmla="*/ 2433683 w 6773772"/>
                <a:gd name="connsiteY3" fmla="*/ 1358537 h 2717074"/>
                <a:gd name="connsiteX4" fmla="*/ 1358537 w 6773772"/>
                <a:gd name="connsiteY4" fmla="*/ 283391 h 2717074"/>
                <a:gd name="connsiteX5" fmla="*/ 1358537 w 6773772"/>
                <a:gd name="connsiteY5" fmla="*/ 0 h 2717074"/>
                <a:gd name="connsiteX6" fmla="*/ 2717074 w 6773772"/>
                <a:gd name="connsiteY6" fmla="*/ 1358537 h 2717074"/>
                <a:gd name="connsiteX7" fmla="*/ 2222693 w 6773772"/>
                <a:gd name="connsiteY7" fmla="*/ 2406850 h 2717074"/>
                <a:gd name="connsiteX8" fmla="*/ 2186506 w 6773772"/>
                <a:gd name="connsiteY8" fmla="*/ 2433910 h 2717074"/>
                <a:gd name="connsiteX9" fmla="*/ 6773772 w 6773772"/>
                <a:gd name="connsiteY9" fmla="*/ 2433910 h 2717074"/>
                <a:gd name="connsiteX10" fmla="*/ 6773772 w 6773772"/>
                <a:gd name="connsiteY10" fmla="*/ 2717074 h 2717074"/>
                <a:gd name="connsiteX11" fmla="*/ 1358537 w 6773772"/>
                <a:gd name="connsiteY11" fmla="*/ 2717074 h 2717074"/>
                <a:gd name="connsiteX12" fmla="*/ 598966 w 6773772"/>
                <a:gd name="connsiteY12" fmla="*/ 2485057 h 2717074"/>
                <a:gd name="connsiteX13" fmla="*/ 494381 w 6773772"/>
                <a:gd name="connsiteY13" fmla="*/ 2406850 h 2717074"/>
                <a:gd name="connsiteX14" fmla="*/ 0 w 6773772"/>
                <a:gd name="connsiteY14" fmla="*/ 1358537 h 2717074"/>
                <a:gd name="connsiteX15" fmla="*/ 1358537 w 6773772"/>
                <a:gd name="connsiteY15" fmla="*/ 0 h 27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73772" h="2717074">
                  <a:moveTo>
                    <a:pt x="1358537" y="283391"/>
                  </a:moveTo>
                  <a:cubicBezTo>
                    <a:pt x="764750" y="283391"/>
                    <a:pt x="283391" y="764750"/>
                    <a:pt x="283391" y="1358537"/>
                  </a:cubicBezTo>
                  <a:cubicBezTo>
                    <a:pt x="283391" y="1952324"/>
                    <a:pt x="764750" y="2433683"/>
                    <a:pt x="1358537" y="2433683"/>
                  </a:cubicBezTo>
                  <a:cubicBezTo>
                    <a:pt x="1952324" y="2433683"/>
                    <a:pt x="2433683" y="1952324"/>
                    <a:pt x="2433683" y="1358537"/>
                  </a:cubicBezTo>
                  <a:cubicBezTo>
                    <a:pt x="2433683" y="764750"/>
                    <a:pt x="1952324" y="283391"/>
                    <a:pt x="1358537" y="283391"/>
                  </a:cubicBezTo>
                  <a:close/>
                  <a:moveTo>
                    <a:pt x="1358537" y="0"/>
                  </a:moveTo>
                  <a:cubicBezTo>
                    <a:pt x="2108836" y="0"/>
                    <a:pt x="2717074" y="608238"/>
                    <a:pt x="2717074" y="1358537"/>
                  </a:cubicBezTo>
                  <a:cubicBezTo>
                    <a:pt x="2717074" y="1780580"/>
                    <a:pt x="2524624" y="2157674"/>
                    <a:pt x="2222693" y="2406850"/>
                  </a:cubicBezTo>
                  <a:lnTo>
                    <a:pt x="2186506" y="2433910"/>
                  </a:lnTo>
                  <a:lnTo>
                    <a:pt x="6773772" y="2433910"/>
                  </a:lnTo>
                  <a:lnTo>
                    <a:pt x="6773772" y="2717074"/>
                  </a:lnTo>
                  <a:lnTo>
                    <a:pt x="1358537" y="2717074"/>
                  </a:lnTo>
                  <a:cubicBezTo>
                    <a:pt x="1077175" y="2717074"/>
                    <a:pt x="815790" y="2631541"/>
                    <a:pt x="598966" y="2485057"/>
                  </a:cubicBezTo>
                  <a:lnTo>
                    <a:pt x="494381" y="2406850"/>
                  </a:lnTo>
                  <a:cubicBezTo>
                    <a:pt x="192450" y="2157674"/>
                    <a:pt x="0" y="1780580"/>
                    <a:pt x="0" y="1358537"/>
                  </a:cubicBezTo>
                  <a:cubicBezTo>
                    <a:pt x="0" y="608238"/>
                    <a:pt x="608238" y="0"/>
                    <a:pt x="135853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9" name="Freeform: Shape 18">
              <a:extLst>
                <a:ext uri="{FF2B5EF4-FFF2-40B4-BE49-F238E27FC236}">
                  <a16:creationId xmlns:a16="http://schemas.microsoft.com/office/drawing/2014/main" id="{D88EB89D-9AB1-6BCB-5BDA-6FE3808D1B8D}"/>
                </a:ext>
              </a:extLst>
            </p:cNvPr>
            <p:cNvSpPr/>
            <p:nvPr/>
          </p:nvSpPr>
          <p:spPr>
            <a:xfrm>
              <a:off x="1841048" y="4333875"/>
              <a:ext cx="1309738" cy="719138"/>
            </a:xfrm>
            <a:custGeom>
              <a:avLst/>
              <a:gdLst>
                <a:gd name="connsiteX0" fmla="*/ 1013444 w 1309738"/>
                <a:gd name="connsiteY0" fmla="*/ 0 h 719138"/>
                <a:gd name="connsiteX1" fmla="*/ 1309738 w 1309738"/>
                <a:gd name="connsiteY1" fmla="*/ 0 h 719138"/>
                <a:gd name="connsiteX2" fmla="*/ 1297460 w 1309738"/>
                <a:gd name="connsiteY2" fmla="*/ 47752 h 719138"/>
                <a:gd name="connsiteX3" fmla="*/ 864156 w 1309738"/>
                <a:gd name="connsiteY3" fmla="*/ 692078 h 719138"/>
                <a:gd name="connsiteX4" fmla="*/ 827969 w 1309738"/>
                <a:gd name="connsiteY4" fmla="*/ 719138 h 719138"/>
                <a:gd name="connsiteX5" fmla="*/ 0 w 1309738"/>
                <a:gd name="connsiteY5" fmla="*/ 719138 h 719138"/>
                <a:gd name="connsiteX6" fmla="*/ 0 w 1309738"/>
                <a:gd name="connsiteY6" fmla="*/ 718911 h 719138"/>
                <a:gd name="connsiteX7" fmla="*/ 990656 w 1309738"/>
                <a:gd name="connsiteY7" fmla="*/ 62260 h 71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9738" h="719138">
                  <a:moveTo>
                    <a:pt x="1013444" y="0"/>
                  </a:moveTo>
                  <a:lnTo>
                    <a:pt x="1309738" y="0"/>
                  </a:lnTo>
                  <a:lnTo>
                    <a:pt x="1297460" y="47752"/>
                  </a:lnTo>
                  <a:cubicBezTo>
                    <a:pt x="1218072" y="302991"/>
                    <a:pt x="1065443" y="525961"/>
                    <a:pt x="864156" y="692078"/>
                  </a:cubicBezTo>
                  <a:lnTo>
                    <a:pt x="827969" y="719138"/>
                  </a:lnTo>
                  <a:lnTo>
                    <a:pt x="0" y="719138"/>
                  </a:lnTo>
                  <a:lnTo>
                    <a:pt x="0" y="718911"/>
                  </a:lnTo>
                  <a:cubicBezTo>
                    <a:pt x="445340" y="718911"/>
                    <a:pt x="827440" y="448147"/>
                    <a:pt x="990656" y="622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grpSp>
      <p:sp>
        <p:nvSpPr>
          <p:cNvPr id="20" name="Freeform: Shape 19">
            <a:extLst>
              <a:ext uri="{FF2B5EF4-FFF2-40B4-BE49-F238E27FC236}">
                <a16:creationId xmlns:a16="http://schemas.microsoft.com/office/drawing/2014/main" id="{A1C9C7C4-B631-DDA5-8679-8265395402A8}"/>
              </a:ext>
            </a:extLst>
          </p:cNvPr>
          <p:cNvSpPr/>
          <p:nvPr/>
        </p:nvSpPr>
        <p:spPr>
          <a:xfrm>
            <a:off x="8496300" y="4367213"/>
            <a:ext cx="1893888" cy="284162"/>
          </a:xfrm>
          <a:custGeom>
            <a:avLst/>
            <a:gdLst>
              <a:gd name="connsiteX0" fmla="*/ 0 w 1893434"/>
              <a:gd name="connsiteY0" fmla="*/ 0 h 283164"/>
              <a:gd name="connsiteX1" fmla="*/ 1065465 w 1893434"/>
              <a:gd name="connsiteY1" fmla="*/ 0 h 283164"/>
              <a:gd name="connsiteX2" fmla="*/ 1133863 w 1893434"/>
              <a:gd name="connsiteY2" fmla="*/ 51147 h 283164"/>
              <a:gd name="connsiteX3" fmla="*/ 1893434 w 1893434"/>
              <a:gd name="connsiteY3" fmla="*/ 283164 h 283164"/>
              <a:gd name="connsiteX4" fmla="*/ 0 w 1893434"/>
              <a:gd name="connsiteY4" fmla="*/ 283164 h 283164"/>
              <a:gd name="connsiteX5" fmla="*/ 0 w 1893434"/>
              <a:gd name="connsiteY5" fmla="*/ 0 h 28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434" h="283164">
                <a:moveTo>
                  <a:pt x="0" y="0"/>
                </a:moveTo>
                <a:lnTo>
                  <a:pt x="1065465" y="0"/>
                </a:lnTo>
                <a:lnTo>
                  <a:pt x="1133863" y="51147"/>
                </a:lnTo>
                <a:cubicBezTo>
                  <a:pt x="1350687" y="197631"/>
                  <a:pt x="1612072" y="283164"/>
                  <a:pt x="1893434" y="283164"/>
                </a:cubicBezTo>
                <a:lnTo>
                  <a:pt x="0" y="283164"/>
                </a:lnTo>
                <a:lnTo>
                  <a:pt x="0" y="0"/>
                </a:lnTo>
                <a:close/>
              </a:path>
            </a:pathLst>
          </a:custGeom>
          <a:solidFill>
            <a:srgbClr val="8FCF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21" name="Freeform: Shape 20">
            <a:extLst>
              <a:ext uri="{FF2B5EF4-FFF2-40B4-BE49-F238E27FC236}">
                <a16:creationId xmlns:a16="http://schemas.microsoft.com/office/drawing/2014/main" id="{50492CEC-13ED-5671-B5D0-6010C132D7FF}"/>
              </a:ext>
            </a:extLst>
          </p:cNvPr>
          <p:cNvSpPr/>
          <p:nvPr/>
        </p:nvSpPr>
        <p:spPr>
          <a:xfrm>
            <a:off x="8978900" y="1933575"/>
            <a:ext cx="3213100" cy="2717800"/>
          </a:xfrm>
          <a:custGeom>
            <a:avLst/>
            <a:gdLst>
              <a:gd name="connsiteX0" fmla="*/ 1358537 w 3213348"/>
              <a:gd name="connsiteY0" fmla="*/ 283391 h 2717074"/>
              <a:gd name="connsiteX1" fmla="*/ 283391 w 3213348"/>
              <a:gd name="connsiteY1" fmla="*/ 1358537 h 2717074"/>
              <a:gd name="connsiteX2" fmla="*/ 1358537 w 3213348"/>
              <a:gd name="connsiteY2" fmla="*/ 2433683 h 2717074"/>
              <a:gd name="connsiteX3" fmla="*/ 2433683 w 3213348"/>
              <a:gd name="connsiteY3" fmla="*/ 1358537 h 2717074"/>
              <a:gd name="connsiteX4" fmla="*/ 1358537 w 3213348"/>
              <a:gd name="connsiteY4" fmla="*/ 283391 h 2717074"/>
              <a:gd name="connsiteX5" fmla="*/ 1358537 w 3213348"/>
              <a:gd name="connsiteY5" fmla="*/ 0 h 2717074"/>
              <a:gd name="connsiteX6" fmla="*/ 2717074 w 3213348"/>
              <a:gd name="connsiteY6" fmla="*/ 1358537 h 2717074"/>
              <a:gd name="connsiteX7" fmla="*/ 2222693 w 3213348"/>
              <a:gd name="connsiteY7" fmla="*/ 2406850 h 2717074"/>
              <a:gd name="connsiteX8" fmla="*/ 2186506 w 3213348"/>
              <a:gd name="connsiteY8" fmla="*/ 2433910 h 2717074"/>
              <a:gd name="connsiteX9" fmla="*/ 3213348 w 3213348"/>
              <a:gd name="connsiteY9" fmla="*/ 2433910 h 2717074"/>
              <a:gd name="connsiteX10" fmla="*/ 3213348 w 3213348"/>
              <a:gd name="connsiteY10" fmla="*/ 2717074 h 2717074"/>
              <a:gd name="connsiteX11" fmla="*/ 1358537 w 3213348"/>
              <a:gd name="connsiteY11" fmla="*/ 2717074 h 2717074"/>
              <a:gd name="connsiteX12" fmla="*/ 598966 w 3213348"/>
              <a:gd name="connsiteY12" fmla="*/ 2485057 h 2717074"/>
              <a:gd name="connsiteX13" fmla="*/ 494381 w 3213348"/>
              <a:gd name="connsiteY13" fmla="*/ 2406850 h 2717074"/>
              <a:gd name="connsiteX14" fmla="*/ 0 w 3213348"/>
              <a:gd name="connsiteY14" fmla="*/ 1358537 h 2717074"/>
              <a:gd name="connsiteX15" fmla="*/ 1358537 w 3213348"/>
              <a:gd name="connsiteY15" fmla="*/ 0 h 27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13348" h="2717074">
                <a:moveTo>
                  <a:pt x="1358537" y="283391"/>
                </a:moveTo>
                <a:cubicBezTo>
                  <a:pt x="764750" y="283391"/>
                  <a:pt x="283391" y="764750"/>
                  <a:pt x="283391" y="1358537"/>
                </a:cubicBezTo>
                <a:cubicBezTo>
                  <a:pt x="283391" y="1952324"/>
                  <a:pt x="764750" y="2433683"/>
                  <a:pt x="1358537" y="2433683"/>
                </a:cubicBezTo>
                <a:cubicBezTo>
                  <a:pt x="1952324" y="2433683"/>
                  <a:pt x="2433683" y="1952324"/>
                  <a:pt x="2433683" y="1358537"/>
                </a:cubicBezTo>
                <a:cubicBezTo>
                  <a:pt x="2433683" y="764750"/>
                  <a:pt x="1952324" y="283391"/>
                  <a:pt x="1358537" y="283391"/>
                </a:cubicBezTo>
                <a:close/>
                <a:moveTo>
                  <a:pt x="1358537" y="0"/>
                </a:moveTo>
                <a:cubicBezTo>
                  <a:pt x="2108836" y="0"/>
                  <a:pt x="2717074" y="608238"/>
                  <a:pt x="2717074" y="1358537"/>
                </a:cubicBezTo>
                <a:cubicBezTo>
                  <a:pt x="2717074" y="1780580"/>
                  <a:pt x="2524624" y="2157674"/>
                  <a:pt x="2222693" y="2406850"/>
                </a:cubicBezTo>
                <a:lnTo>
                  <a:pt x="2186506" y="2433910"/>
                </a:lnTo>
                <a:lnTo>
                  <a:pt x="3213348" y="2433910"/>
                </a:lnTo>
                <a:lnTo>
                  <a:pt x="3213348" y="2717074"/>
                </a:lnTo>
                <a:lnTo>
                  <a:pt x="1358537" y="2717074"/>
                </a:lnTo>
                <a:cubicBezTo>
                  <a:pt x="1077175" y="2717074"/>
                  <a:pt x="815790" y="2631541"/>
                  <a:pt x="598966" y="2485057"/>
                </a:cubicBezTo>
                <a:lnTo>
                  <a:pt x="494381" y="2406850"/>
                </a:lnTo>
                <a:cubicBezTo>
                  <a:pt x="192450" y="2157674"/>
                  <a:pt x="0" y="1780580"/>
                  <a:pt x="0" y="1358537"/>
                </a:cubicBezTo>
                <a:cubicBezTo>
                  <a:pt x="0" y="608238"/>
                  <a:pt x="608238" y="0"/>
                  <a:pt x="1358537" y="0"/>
                </a:cubicBezTo>
                <a:close/>
              </a:path>
            </a:pathLst>
          </a:custGeom>
          <a:solidFill>
            <a:srgbClr val="8FCF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22" name="Freeform: Shape 21">
            <a:extLst>
              <a:ext uri="{FF2B5EF4-FFF2-40B4-BE49-F238E27FC236}">
                <a16:creationId xmlns:a16="http://schemas.microsoft.com/office/drawing/2014/main" id="{9F1FF11E-16E0-A797-B9BF-C0D118FAC030}"/>
              </a:ext>
            </a:extLst>
          </p:cNvPr>
          <p:cNvSpPr/>
          <p:nvPr/>
        </p:nvSpPr>
        <p:spPr>
          <a:xfrm>
            <a:off x="10337800" y="3648075"/>
            <a:ext cx="1309688" cy="719138"/>
          </a:xfrm>
          <a:custGeom>
            <a:avLst/>
            <a:gdLst>
              <a:gd name="connsiteX0" fmla="*/ 1013444 w 1309738"/>
              <a:gd name="connsiteY0" fmla="*/ 0 h 719138"/>
              <a:gd name="connsiteX1" fmla="*/ 1309738 w 1309738"/>
              <a:gd name="connsiteY1" fmla="*/ 0 h 719138"/>
              <a:gd name="connsiteX2" fmla="*/ 1297460 w 1309738"/>
              <a:gd name="connsiteY2" fmla="*/ 47752 h 719138"/>
              <a:gd name="connsiteX3" fmla="*/ 864156 w 1309738"/>
              <a:gd name="connsiteY3" fmla="*/ 692078 h 719138"/>
              <a:gd name="connsiteX4" fmla="*/ 827969 w 1309738"/>
              <a:gd name="connsiteY4" fmla="*/ 719138 h 719138"/>
              <a:gd name="connsiteX5" fmla="*/ 0 w 1309738"/>
              <a:gd name="connsiteY5" fmla="*/ 719138 h 719138"/>
              <a:gd name="connsiteX6" fmla="*/ 0 w 1309738"/>
              <a:gd name="connsiteY6" fmla="*/ 718911 h 719138"/>
              <a:gd name="connsiteX7" fmla="*/ 990656 w 1309738"/>
              <a:gd name="connsiteY7" fmla="*/ 62260 h 71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9738" h="719138">
                <a:moveTo>
                  <a:pt x="1013444" y="0"/>
                </a:moveTo>
                <a:lnTo>
                  <a:pt x="1309738" y="0"/>
                </a:lnTo>
                <a:lnTo>
                  <a:pt x="1297460" y="47752"/>
                </a:lnTo>
                <a:cubicBezTo>
                  <a:pt x="1218072" y="302991"/>
                  <a:pt x="1065443" y="525961"/>
                  <a:pt x="864156" y="692078"/>
                </a:cubicBezTo>
                <a:lnTo>
                  <a:pt x="827969" y="719138"/>
                </a:lnTo>
                <a:lnTo>
                  <a:pt x="0" y="719138"/>
                </a:lnTo>
                <a:lnTo>
                  <a:pt x="0" y="718911"/>
                </a:lnTo>
                <a:cubicBezTo>
                  <a:pt x="445340" y="718911"/>
                  <a:pt x="827440" y="448147"/>
                  <a:pt x="990656" y="62260"/>
                </a:cubicBezTo>
                <a:close/>
              </a:path>
            </a:pathLst>
          </a:custGeom>
          <a:solidFill>
            <a:srgbClr val="8FCF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29" name="TextBox 28">
            <a:extLst>
              <a:ext uri="{FF2B5EF4-FFF2-40B4-BE49-F238E27FC236}">
                <a16:creationId xmlns:a16="http://schemas.microsoft.com/office/drawing/2014/main" id="{7C3E1A43-0DD1-7137-C63E-02D1B73E1207}"/>
              </a:ext>
            </a:extLst>
          </p:cNvPr>
          <p:cNvSpPr txBox="1"/>
          <p:nvPr/>
        </p:nvSpPr>
        <p:spPr>
          <a:xfrm>
            <a:off x="315378" y="4925538"/>
            <a:ext cx="2977718" cy="954107"/>
          </a:xfrm>
          <a:prstGeom prst="rect">
            <a:avLst/>
          </a:prstGeom>
          <a:noFill/>
        </p:spPr>
        <p:txBody>
          <a:bodyPr wrap="square">
            <a:spAutoFit/>
          </a:bodyPr>
          <a:lstStyle/>
          <a:p>
            <a:pPr algn="ctr"/>
            <a:r>
              <a:rPr lang="en-US" sz="1400" dirty="0"/>
              <a:t>Our caregivers listen attentively, providing a supportive ear for concerns, fears, and hopes.</a:t>
            </a:r>
          </a:p>
        </p:txBody>
      </p:sp>
      <p:sp>
        <p:nvSpPr>
          <p:cNvPr id="30" name="TextBox 29">
            <a:extLst>
              <a:ext uri="{FF2B5EF4-FFF2-40B4-BE49-F238E27FC236}">
                <a16:creationId xmlns:a16="http://schemas.microsoft.com/office/drawing/2014/main" id="{248A2A99-EAB6-ACAD-A0F6-81DDAC1AA988}"/>
              </a:ext>
            </a:extLst>
          </p:cNvPr>
          <p:cNvSpPr txBox="1"/>
          <p:nvPr/>
        </p:nvSpPr>
        <p:spPr>
          <a:xfrm>
            <a:off x="4599997" y="4925538"/>
            <a:ext cx="2977718" cy="954107"/>
          </a:xfrm>
          <a:prstGeom prst="rect">
            <a:avLst/>
          </a:prstGeom>
          <a:noFill/>
        </p:spPr>
        <p:txBody>
          <a:bodyPr wrap="square">
            <a:spAutoFit/>
          </a:bodyPr>
          <a:lstStyle/>
          <a:p>
            <a:pPr algn="ctr"/>
            <a:r>
              <a:rPr lang="en-US" sz="1400" dirty="0"/>
              <a:t>Through compassionate interaction, we help alleviate the stress and anxiety that often accompany illness.</a:t>
            </a:r>
          </a:p>
        </p:txBody>
      </p:sp>
      <p:sp>
        <p:nvSpPr>
          <p:cNvPr id="31" name="TextBox 30">
            <a:extLst>
              <a:ext uri="{FF2B5EF4-FFF2-40B4-BE49-F238E27FC236}">
                <a16:creationId xmlns:a16="http://schemas.microsoft.com/office/drawing/2014/main" id="{666F0B45-18A8-EA62-30D9-21D4638E19F8}"/>
              </a:ext>
            </a:extLst>
          </p:cNvPr>
          <p:cNvSpPr txBox="1"/>
          <p:nvPr/>
        </p:nvSpPr>
        <p:spPr>
          <a:xfrm>
            <a:off x="8901329" y="4925538"/>
            <a:ext cx="2977718" cy="1169551"/>
          </a:xfrm>
          <a:prstGeom prst="rect">
            <a:avLst/>
          </a:prstGeom>
          <a:noFill/>
        </p:spPr>
        <p:txBody>
          <a:bodyPr wrap="square">
            <a:spAutoFit/>
          </a:bodyPr>
          <a:lstStyle/>
          <a:p>
            <a:pPr algn="ctr"/>
            <a:r>
              <a:rPr lang="en-US" sz="1400" dirty="0"/>
              <a:t>Access to professional counselors who can provide further emotional support and coping strategies for dealing with health challenges.</a:t>
            </a:r>
          </a:p>
        </p:txBody>
      </p:sp>
      <p:grpSp>
        <p:nvGrpSpPr>
          <p:cNvPr id="32" name="Group 31">
            <a:extLst>
              <a:ext uri="{FF2B5EF4-FFF2-40B4-BE49-F238E27FC236}">
                <a16:creationId xmlns:a16="http://schemas.microsoft.com/office/drawing/2014/main" id="{CF5A8627-8633-DEB1-AF22-0CD8FC695721}"/>
              </a:ext>
            </a:extLst>
          </p:cNvPr>
          <p:cNvGrpSpPr/>
          <p:nvPr/>
        </p:nvGrpSpPr>
        <p:grpSpPr>
          <a:xfrm>
            <a:off x="11810999" y="6477000"/>
            <a:ext cx="504825" cy="419209"/>
            <a:chOff x="11810999" y="6477000"/>
            <a:chExt cx="504825" cy="419209"/>
          </a:xfrm>
        </p:grpSpPr>
        <p:sp>
          <p:nvSpPr>
            <p:cNvPr id="33" name="Rectangle 32">
              <a:extLst>
                <a:ext uri="{FF2B5EF4-FFF2-40B4-BE49-F238E27FC236}">
                  <a16:creationId xmlns:a16="http://schemas.microsoft.com/office/drawing/2014/main" id="{F764740E-C8AE-50FD-F07F-93D2A5ACB961}"/>
                </a:ext>
              </a:extLst>
            </p:cNvPr>
            <p:cNvSpPr/>
            <p:nvPr/>
          </p:nvSpPr>
          <p:spPr>
            <a:xfrm>
              <a:off x="11810999" y="6477000"/>
              <a:ext cx="504825" cy="419209"/>
            </a:xfrm>
            <a:prstGeom prst="rect">
              <a:avLst/>
            </a:prstGeom>
            <a:noFill/>
            <a:ln>
              <a:solidFill>
                <a:srgbClr val="69A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F91475B1-6A13-6C18-7E0F-17FE305E9F8C}"/>
                </a:ext>
              </a:extLst>
            </p:cNvPr>
            <p:cNvGrpSpPr/>
            <p:nvPr/>
          </p:nvGrpSpPr>
          <p:grpSpPr>
            <a:xfrm>
              <a:off x="11810999" y="6477005"/>
              <a:ext cx="307181" cy="203091"/>
              <a:chOff x="11811000" y="6477005"/>
              <a:chExt cx="222250" cy="203091"/>
            </a:xfrm>
            <a:solidFill>
              <a:srgbClr val="8FCF11"/>
            </a:solidFill>
          </p:grpSpPr>
          <p:sp>
            <p:nvSpPr>
              <p:cNvPr id="35" name="Rectangle 34">
                <a:extLst>
                  <a:ext uri="{FF2B5EF4-FFF2-40B4-BE49-F238E27FC236}">
                    <a16:creationId xmlns:a16="http://schemas.microsoft.com/office/drawing/2014/main" id="{24451419-4F92-254C-E9CC-4FCC371D33BB}"/>
                  </a:ext>
                </a:extLst>
              </p:cNvPr>
              <p:cNvSpPr/>
              <p:nvPr/>
            </p:nvSpPr>
            <p:spPr>
              <a:xfrm>
                <a:off x="11811000" y="6477005"/>
                <a:ext cx="222250" cy="2030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5FE5B7C1-CAB5-6709-3CC2-4230B4CA5E17}"/>
                  </a:ext>
                </a:extLst>
              </p:cNvPr>
              <p:cNvSpPr txBox="1"/>
              <p:nvPr/>
            </p:nvSpPr>
            <p:spPr>
              <a:xfrm>
                <a:off x="11811000" y="6478523"/>
                <a:ext cx="222250" cy="200055"/>
              </a:xfrm>
              <a:prstGeom prst="rect">
                <a:avLst/>
              </a:prstGeom>
              <a:grpFill/>
            </p:spPr>
            <p:txBody>
              <a:bodyPr wrap="square" rtlCol="0">
                <a:spAutoFit/>
              </a:bodyPr>
              <a:lstStyle/>
              <a:p>
                <a:pPr algn="ctr"/>
                <a:fld id="{22118994-1E77-481E-A1A3-6C82BDDA1C84}" type="slidenum">
                  <a:rPr lang="en-PK" sz="700" b="1" smtClean="0">
                    <a:solidFill>
                      <a:schemeClr val="bg1"/>
                    </a:solidFill>
                    <a:latin typeface="Poppins" panose="00000500000000000000" pitchFamily="2" charset="0"/>
                    <a:cs typeface="Poppins" panose="00000500000000000000" pitchFamily="2" charset="0"/>
                  </a:rPr>
                  <a:pPr algn="ctr"/>
                  <a:t>7</a:t>
                </a:fld>
                <a:endParaRPr lang="en-PK" sz="700" b="1" dirty="0">
                  <a:solidFill>
                    <a:schemeClr val="bg1"/>
                  </a:solidFill>
                  <a:latin typeface="Poppins" panose="00000500000000000000" pitchFamily="2" charset="0"/>
                  <a:cs typeface="Poppins" panose="00000500000000000000" pitchFamily="2" charset="0"/>
                </a:endParaRPr>
              </a:p>
            </p:txBody>
          </p:sp>
        </p:grpSp>
      </p:grpSp>
      <p:pic>
        <p:nvPicPr>
          <p:cNvPr id="37" name="Graphic 36">
            <a:extLst>
              <a:ext uri="{FF2B5EF4-FFF2-40B4-BE49-F238E27FC236}">
                <a16:creationId xmlns:a16="http://schemas.microsoft.com/office/drawing/2014/main" id="{48415554-F1C0-4189-A023-CABFB7A3C6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51899" y="2803326"/>
            <a:ext cx="978298" cy="978298"/>
          </a:xfrm>
          <a:prstGeom prst="rect">
            <a:avLst/>
          </a:prstGeom>
        </p:spPr>
      </p:pic>
      <p:pic>
        <p:nvPicPr>
          <p:cNvPr id="38" name="Graphic 37">
            <a:extLst>
              <a:ext uri="{FF2B5EF4-FFF2-40B4-BE49-F238E27FC236}">
                <a16:creationId xmlns:a16="http://schemas.microsoft.com/office/drawing/2014/main" id="{0E7E5BAF-86EC-42C0-8F74-BDB4720D92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599970" y="2803326"/>
            <a:ext cx="978298" cy="978298"/>
          </a:xfrm>
          <a:prstGeom prst="rect">
            <a:avLst/>
          </a:prstGeom>
        </p:spPr>
      </p:pic>
      <p:pic>
        <p:nvPicPr>
          <p:cNvPr id="39" name="Graphic 38">
            <a:extLst>
              <a:ext uri="{FF2B5EF4-FFF2-40B4-BE49-F238E27FC236}">
                <a16:creationId xmlns:a16="http://schemas.microsoft.com/office/drawing/2014/main" id="{8B4F5155-330E-4AAE-8ECB-1B04163360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901039" y="2803326"/>
            <a:ext cx="978298" cy="978298"/>
          </a:xfrm>
          <a:prstGeom prst="rect">
            <a:avLst/>
          </a:prstGeom>
        </p:spPr>
      </p:pic>
      <p:sp>
        <p:nvSpPr>
          <p:cNvPr id="11" name="TextBox 10">
            <a:extLst>
              <a:ext uri="{FF2B5EF4-FFF2-40B4-BE49-F238E27FC236}">
                <a16:creationId xmlns:a16="http://schemas.microsoft.com/office/drawing/2014/main" id="{2E8A8373-B774-424E-2026-6E43CAFD7064}"/>
              </a:ext>
            </a:extLst>
          </p:cNvPr>
          <p:cNvSpPr txBox="1"/>
          <p:nvPr/>
        </p:nvSpPr>
        <p:spPr>
          <a:xfrm>
            <a:off x="2720578" y="1008014"/>
            <a:ext cx="6750844" cy="461665"/>
          </a:xfrm>
          <a:prstGeom prst="rect">
            <a:avLst/>
          </a:prstGeom>
          <a:noFill/>
        </p:spPr>
        <p:txBody>
          <a:bodyPr wrap="square">
            <a:spAutoFit/>
          </a:bodyPr>
          <a:lstStyle/>
          <a:p>
            <a:pPr algn="ctr"/>
            <a:r>
              <a:rPr lang="en-US" sz="1200" b="1" dirty="0"/>
              <a:t>Recognizing the emotional challenges that come with health issues, </a:t>
            </a:r>
            <a:r>
              <a:rPr lang="en-US" sz="1200" b="1" dirty="0" err="1"/>
              <a:t>EliteCare</a:t>
            </a:r>
            <a:r>
              <a:rPr lang="en-US" sz="1200" b="1" dirty="0"/>
              <a:t> offers support to address the psychological needs of our patients and their families.</a:t>
            </a:r>
          </a:p>
        </p:txBody>
      </p:sp>
      <p:sp>
        <p:nvSpPr>
          <p:cNvPr id="23" name="TextBox 22">
            <a:extLst>
              <a:ext uri="{FF2B5EF4-FFF2-40B4-BE49-F238E27FC236}">
                <a16:creationId xmlns:a16="http://schemas.microsoft.com/office/drawing/2014/main" id="{41BA16CA-988A-C79C-B32D-05916A96395C}"/>
              </a:ext>
            </a:extLst>
          </p:cNvPr>
          <p:cNvSpPr txBox="1"/>
          <p:nvPr/>
        </p:nvSpPr>
        <p:spPr>
          <a:xfrm>
            <a:off x="2720578" y="1540033"/>
            <a:ext cx="6750844" cy="276999"/>
          </a:xfrm>
          <a:prstGeom prst="rect">
            <a:avLst/>
          </a:prstGeom>
          <a:noFill/>
        </p:spPr>
        <p:txBody>
          <a:bodyPr wrap="square">
            <a:spAutoFit/>
          </a:bodyPr>
          <a:lstStyle/>
          <a:p>
            <a:pPr algn="ctr"/>
            <a:r>
              <a:rPr lang="en-US" sz="1200" b="1" dirty="0"/>
              <a:t>Our approach includes</a:t>
            </a:r>
          </a:p>
        </p:txBody>
      </p:sp>
    </p:spTree>
    <p:extLst>
      <p:ext uri="{BB962C8B-B14F-4D97-AF65-F5344CB8AC3E}">
        <p14:creationId xmlns:p14="http://schemas.microsoft.com/office/powerpoint/2010/main" val="304812766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32EF38-A6E5-44C7-AE44-064A1502094A}"/>
              </a:ext>
            </a:extLst>
          </p:cNvPr>
          <p:cNvGrpSpPr/>
          <p:nvPr/>
        </p:nvGrpSpPr>
        <p:grpSpPr>
          <a:xfrm>
            <a:off x="-1063180" y="-772768"/>
            <a:ext cx="3071959" cy="1567678"/>
            <a:chOff x="-1063180" y="-772768"/>
            <a:chExt cx="3071959" cy="1567678"/>
          </a:xfrm>
        </p:grpSpPr>
        <p:sp>
          <p:nvSpPr>
            <p:cNvPr id="3" name="Google Shape;39;p4">
              <a:extLst>
                <a:ext uri="{FF2B5EF4-FFF2-40B4-BE49-F238E27FC236}">
                  <a16:creationId xmlns:a16="http://schemas.microsoft.com/office/drawing/2014/main" id="{526673FA-ADEF-A97A-6419-16FAF80DAD36}"/>
                </a:ext>
              </a:extLst>
            </p:cNvPr>
            <p:cNvSpPr/>
            <p:nvPr/>
          </p:nvSpPr>
          <p:spPr>
            <a:xfrm rot="2930782">
              <a:off x="61258" y="-589564"/>
              <a:ext cx="383791" cy="2385157"/>
            </a:xfrm>
            <a:prstGeom prst="triangle">
              <a:avLst>
                <a:gd name="adj" fmla="val 50000"/>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sp>
          <p:nvSpPr>
            <p:cNvPr id="4" name="Google Shape;40;p4">
              <a:extLst>
                <a:ext uri="{FF2B5EF4-FFF2-40B4-BE49-F238E27FC236}">
                  <a16:creationId xmlns:a16="http://schemas.microsoft.com/office/drawing/2014/main" id="{5F628EBD-42B4-C001-41E2-07C01CA068FA}"/>
                </a:ext>
              </a:extLst>
            </p:cNvPr>
            <p:cNvSpPr/>
            <p:nvPr/>
          </p:nvSpPr>
          <p:spPr>
            <a:xfrm rot="13716963">
              <a:off x="489692" y="-1458399"/>
              <a:ext cx="383791" cy="2654383"/>
            </a:xfrm>
            <a:prstGeom prst="triangle">
              <a:avLst>
                <a:gd name="adj" fmla="val 50000"/>
              </a:avLst>
            </a:prstGeom>
            <a:solidFill>
              <a:srgbClr val="8FC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sp>
          <p:nvSpPr>
            <p:cNvPr id="5" name="Google Shape;41;p4">
              <a:extLst>
                <a:ext uri="{FF2B5EF4-FFF2-40B4-BE49-F238E27FC236}">
                  <a16:creationId xmlns:a16="http://schemas.microsoft.com/office/drawing/2014/main" id="{5FED88EF-DE64-A591-FBDC-B0DDB069B521}"/>
                </a:ext>
              </a:extLst>
            </p:cNvPr>
            <p:cNvSpPr/>
            <p:nvPr/>
          </p:nvSpPr>
          <p:spPr>
            <a:xfrm rot="3697583">
              <a:off x="-378795" y="-1457153"/>
              <a:ext cx="1016387" cy="2385157"/>
            </a:xfrm>
            <a:prstGeom prst="triangle">
              <a:avLst>
                <a:gd name="adj" fmla="val 50000"/>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grpSp>
      <p:sp>
        <p:nvSpPr>
          <p:cNvPr id="6" name="TextBox 5">
            <a:extLst>
              <a:ext uri="{FF2B5EF4-FFF2-40B4-BE49-F238E27FC236}">
                <a16:creationId xmlns:a16="http://schemas.microsoft.com/office/drawing/2014/main" id="{569000AC-4B9B-7ACE-7898-5FC5B6042890}"/>
              </a:ext>
            </a:extLst>
          </p:cNvPr>
          <p:cNvSpPr txBox="1"/>
          <p:nvPr/>
        </p:nvSpPr>
        <p:spPr>
          <a:xfrm>
            <a:off x="3986213" y="628570"/>
            <a:ext cx="4219575" cy="523220"/>
          </a:xfrm>
          <a:prstGeom prst="rect">
            <a:avLst/>
          </a:prstGeom>
          <a:noFill/>
        </p:spPr>
        <p:txBody>
          <a:bodyPr wrap="square">
            <a:spAutoFit/>
          </a:bodyPr>
          <a:lstStyle/>
          <a:p>
            <a:pPr algn="ctr"/>
            <a:r>
              <a:rPr lang="en-US" sz="2800" b="1" dirty="0"/>
              <a:t>Spiritual Support</a:t>
            </a:r>
          </a:p>
        </p:txBody>
      </p:sp>
      <p:cxnSp>
        <p:nvCxnSpPr>
          <p:cNvPr id="7" name="Straight Connector 6">
            <a:extLst>
              <a:ext uri="{FF2B5EF4-FFF2-40B4-BE49-F238E27FC236}">
                <a16:creationId xmlns:a16="http://schemas.microsoft.com/office/drawing/2014/main" id="{5EBF88B0-760F-9278-5579-BF8F4F0965FF}"/>
              </a:ext>
            </a:extLst>
          </p:cNvPr>
          <p:cNvCxnSpPr>
            <a:cxnSpLocks/>
          </p:cNvCxnSpPr>
          <p:nvPr/>
        </p:nvCxnSpPr>
        <p:spPr>
          <a:xfrm>
            <a:off x="4927892" y="1234690"/>
            <a:ext cx="2336217" cy="0"/>
          </a:xfrm>
          <a:prstGeom prst="line">
            <a:avLst/>
          </a:prstGeom>
          <a:ln w="28575">
            <a:solidFill>
              <a:srgbClr val="69A2E8"/>
            </a:solidFill>
          </a:ln>
        </p:spPr>
        <p:style>
          <a:lnRef idx="1">
            <a:schemeClr val="accent1"/>
          </a:lnRef>
          <a:fillRef idx="0">
            <a:schemeClr val="accent1"/>
          </a:fillRef>
          <a:effectRef idx="0">
            <a:schemeClr val="accent1"/>
          </a:effectRef>
          <a:fontRef idx="minor">
            <a:schemeClr val="tx1"/>
          </a:fontRef>
        </p:style>
      </p:cxnSp>
      <p:sp>
        <p:nvSpPr>
          <p:cNvPr id="15" name="Freeform: Shape 14">
            <a:extLst>
              <a:ext uri="{FF2B5EF4-FFF2-40B4-BE49-F238E27FC236}">
                <a16:creationId xmlns:a16="http://schemas.microsoft.com/office/drawing/2014/main" id="{ECB37ABE-77C2-81AA-3C2D-EAC39F025059}"/>
              </a:ext>
            </a:extLst>
          </p:cNvPr>
          <p:cNvSpPr/>
          <p:nvPr/>
        </p:nvSpPr>
        <p:spPr>
          <a:xfrm>
            <a:off x="869314" y="2045909"/>
            <a:ext cx="3020018" cy="3349597"/>
          </a:xfrm>
          <a:custGeom>
            <a:avLst/>
            <a:gdLst>
              <a:gd name="connsiteX0" fmla="*/ 1381362 w 3101090"/>
              <a:gd name="connsiteY0" fmla="*/ 0 h 3439516"/>
              <a:gd name="connsiteX1" fmla="*/ 0 w 3101090"/>
              <a:gd name="connsiteY1" fmla="*/ 695234 h 3439516"/>
              <a:gd name="connsiteX2" fmla="*/ 253456 w 3101090"/>
              <a:gd name="connsiteY2" fmla="*/ 695234 h 3439516"/>
              <a:gd name="connsiteX3" fmla="*/ 253456 w 3101090"/>
              <a:gd name="connsiteY3" fmla="*/ 2744282 h 3439516"/>
              <a:gd name="connsiteX4" fmla="*/ 0 w 3101090"/>
              <a:gd name="connsiteY4" fmla="*/ 2744282 h 3439516"/>
              <a:gd name="connsiteX5" fmla="*/ 1381362 w 3101090"/>
              <a:gd name="connsiteY5" fmla="*/ 3439516 h 3439516"/>
              <a:gd name="connsiteX6" fmla="*/ 3101091 w 3101090"/>
              <a:gd name="connsiteY6" fmla="*/ 1719787 h 3439516"/>
              <a:gd name="connsiteX7" fmla="*/ 1381362 w 3101090"/>
              <a:gd name="connsiteY7" fmla="*/ 0 h 343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1090" h="3439516">
                <a:moveTo>
                  <a:pt x="1381362" y="0"/>
                </a:moveTo>
                <a:cubicBezTo>
                  <a:pt x="815408" y="0"/>
                  <a:pt x="313369" y="273349"/>
                  <a:pt x="0" y="695234"/>
                </a:cubicBezTo>
                <a:lnTo>
                  <a:pt x="253456" y="695234"/>
                </a:lnTo>
                <a:lnTo>
                  <a:pt x="253456" y="2744282"/>
                </a:lnTo>
                <a:lnTo>
                  <a:pt x="0" y="2744282"/>
                </a:lnTo>
                <a:cubicBezTo>
                  <a:pt x="313427" y="3166109"/>
                  <a:pt x="815466" y="3439516"/>
                  <a:pt x="1381362" y="3439516"/>
                </a:cubicBezTo>
                <a:cubicBezTo>
                  <a:pt x="2331154" y="3439516"/>
                  <a:pt x="3101091" y="2669579"/>
                  <a:pt x="3101091" y="1719787"/>
                </a:cubicBezTo>
                <a:cubicBezTo>
                  <a:pt x="3101091" y="769995"/>
                  <a:pt x="2331096" y="0"/>
                  <a:pt x="1381362" y="0"/>
                </a:cubicBezTo>
                <a:close/>
              </a:path>
            </a:pathLst>
          </a:custGeom>
          <a:solidFill>
            <a:schemeClr val="bg1"/>
          </a:solidFill>
          <a:ln w="2945" cap="flat">
            <a:noFill/>
            <a:prstDash val="solid"/>
            <a:miter/>
          </a:ln>
          <a:effectLst>
            <a:outerShdw blurRad="63500" sx="101000" sy="101000" algn="ctr" rotWithShape="0">
              <a:prstClr val="black">
                <a:alpha val="15000"/>
              </a:prstClr>
            </a:outerShdw>
          </a:effectLst>
        </p:spPr>
        <p:txBody>
          <a:bodyPr rtlCol="0" anchor="ctr"/>
          <a:lstStyle/>
          <a:p>
            <a:endParaRPr lang="en-US"/>
          </a:p>
        </p:txBody>
      </p:sp>
      <p:sp>
        <p:nvSpPr>
          <p:cNvPr id="16" name="Freeform: Shape 15">
            <a:extLst>
              <a:ext uri="{FF2B5EF4-FFF2-40B4-BE49-F238E27FC236}">
                <a16:creationId xmlns:a16="http://schemas.microsoft.com/office/drawing/2014/main" id="{91D3DC75-6014-B021-0987-50C973EAC939}"/>
              </a:ext>
            </a:extLst>
          </p:cNvPr>
          <p:cNvSpPr/>
          <p:nvPr/>
        </p:nvSpPr>
        <p:spPr>
          <a:xfrm>
            <a:off x="539737" y="3102927"/>
            <a:ext cx="169447" cy="1352649"/>
          </a:xfrm>
          <a:custGeom>
            <a:avLst/>
            <a:gdLst>
              <a:gd name="connsiteX0" fmla="*/ 120812 w 173996"/>
              <a:gd name="connsiteY0" fmla="*/ 0 h 1388960"/>
              <a:gd name="connsiteX1" fmla="*/ 0 w 173996"/>
              <a:gd name="connsiteY1" fmla="*/ 634335 h 1388960"/>
              <a:gd name="connsiteX2" fmla="*/ 173997 w 173996"/>
              <a:gd name="connsiteY2" fmla="*/ 1388961 h 1388960"/>
              <a:gd name="connsiteX3" fmla="*/ 173997 w 173996"/>
              <a:gd name="connsiteY3" fmla="*/ 0 h 1388960"/>
              <a:gd name="connsiteX4" fmla="*/ 120812 w 173996"/>
              <a:gd name="connsiteY4" fmla="*/ 0 h 138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96" h="1388960">
                <a:moveTo>
                  <a:pt x="120812" y="0"/>
                </a:moveTo>
                <a:cubicBezTo>
                  <a:pt x="42861" y="196269"/>
                  <a:pt x="0" y="410285"/>
                  <a:pt x="0" y="634335"/>
                </a:cubicBezTo>
                <a:cubicBezTo>
                  <a:pt x="0" y="905075"/>
                  <a:pt x="62581" y="1161140"/>
                  <a:pt x="173997" y="1388961"/>
                </a:cubicBezTo>
                <a:lnTo>
                  <a:pt x="173997" y="0"/>
                </a:lnTo>
                <a:lnTo>
                  <a:pt x="120812" y="0"/>
                </a:lnTo>
                <a:close/>
              </a:path>
            </a:pathLst>
          </a:custGeom>
          <a:solidFill>
            <a:srgbClr val="F7F7F7"/>
          </a:solidFill>
          <a:ln w="580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E2C4C31-88EF-B4BE-0AEC-4ED768A1187D}"/>
              </a:ext>
            </a:extLst>
          </p:cNvPr>
          <p:cNvSpPr/>
          <p:nvPr/>
        </p:nvSpPr>
        <p:spPr>
          <a:xfrm>
            <a:off x="455861" y="2719353"/>
            <a:ext cx="413453" cy="379959"/>
          </a:xfrm>
          <a:custGeom>
            <a:avLst/>
            <a:gdLst>
              <a:gd name="connsiteX0" fmla="*/ 0 w 424552"/>
              <a:gd name="connsiteY0" fmla="*/ 0 h 390159"/>
              <a:gd name="connsiteX1" fmla="*/ 0 w 424552"/>
              <a:gd name="connsiteY1" fmla="*/ 390159 h 390159"/>
              <a:gd name="connsiteX2" fmla="*/ 206940 w 424552"/>
              <a:gd name="connsiteY2" fmla="*/ 390159 h 390159"/>
              <a:gd name="connsiteX3" fmla="*/ 424553 w 424552"/>
              <a:gd name="connsiteY3" fmla="*/ 0 h 390159"/>
              <a:gd name="connsiteX4" fmla="*/ 0 w 424552"/>
              <a:gd name="connsiteY4" fmla="*/ 0 h 390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52" h="390159">
                <a:moveTo>
                  <a:pt x="0" y="0"/>
                </a:moveTo>
                <a:lnTo>
                  <a:pt x="0" y="390159"/>
                </a:lnTo>
                <a:lnTo>
                  <a:pt x="206940" y="390159"/>
                </a:lnTo>
                <a:cubicBezTo>
                  <a:pt x="262561" y="250150"/>
                  <a:pt x="335988" y="119130"/>
                  <a:pt x="424553" y="0"/>
                </a:cubicBezTo>
                <a:lnTo>
                  <a:pt x="0" y="0"/>
                </a:lnTo>
                <a:close/>
              </a:path>
            </a:pathLst>
          </a:custGeom>
          <a:solidFill>
            <a:srgbClr val="E6E6E6"/>
          </a:solidFill>
          <a:ln w="580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BEC6EEE-AA97-292A-ED51-955DC2B90CB0}"/>
              </a:ext>
            </a:extLst>
          </p:cNvPr>
          <p:cNvSpPr/>
          <p:nvPr/>
        </p:nvSpPr>
        <p:spPr>
          <a:xfrm>
            <a:off x="709242" y="4455576"/>
            <a:ext cx="160072" cy="262870"/>
          </a:xfrm>
          <a:custGeom>
            <a:avLst/>
            <a:gdLst>
              <a:gd name="connsiteX0" fmla="*/ 0 w 164369"/>
              <a:gd name="connsiteY0" fmla="*/ 0 h 269927"/>
              <a:gd name="connsiteX1" fmla="*/ 0 w 164369"/>
              <a:gd name="connsiteY1" fmla="*/ 269928 h 269927"/>
              <a:gd name="connsiteX2" fmla="*/ 164369 w 164369"/>
              <a:gd name="connsiteY2" fmla="*/ 269928 h 269927"/>
              <a:gd name="connsiteX3" fmla="*/ 0 w 164369"/>
              <a:gd name="connsiteY3" fmla="*/ 0 h 269927"/>
            </a:gdLst>
            <a:ahLst/>
            <a:cxnLst>
              <a:cxn ang="0">
                <a:pos x="connsiteX0" y="connsiteY0"/>
              </a:cxn>
              <a:cxn ang="0">
                <a:pos x="connsiteX1" y="connsiteY1"/>
              </a:cxn>
              <a:cxn ang="0">
                <a:pos x="connsiteX2" y="connsiteY2"/>
              </a:cxn>
              <a:cxn ang="0">
                <a:pos x="connsiteX3" y="connsiteY3"/>
              </a:cxn>
            </a:cxnLst>
            <a:rect l="l" t="t" r="r" b="b"/>
            <a:pathLst>
              <a:path w="164369" h="269927">
                <a:moveTo>
                  <a:pt x="0" y="0"/>
                </a:moveTo>
                <a:lnTo>
                  <a:pt x="0" y="269928"/>
                </a:lnTo>
                <a:lnTo>
                  <a:pt x="164369" y="269928"/>
                </a:lnTo>
                <a:cubicBezTo>
                  <a:pt x="101672" y="185539"/>
                  <a:pt x="46573" y="95234"/>
                  <a:pt x="0" y="0"/>
                </a:cubicBezTo>
                <a:close/>
              </a:path>
            </a:pathLst>
          </a:custGeom>
          <a:solidFill>
            <a:srgbClr val="E6E6E6"/>
          </a:solidFill>
          <a:ln w="580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2F2FFDF-0B08-674A-26B0-52AE3843E6B3}"/>
              </a:ext>
            </a:extLst>
          </p:cNvPr>
          <p:cNvSpPr/>
          <p:nvPr/>
        </p:nvSpPr>
        <p:spPr>
          <a:xfrm>
            <a:off x="657391" y="2722968"/>
            <a:ext cx="458752" cy="1995479"/>
          </a:xfrm>
          <a:custGeom>
            <a:avLst/>
            <a:gdLst>
              <a:gd name="connsiteX0" fmla="*/ 217612 w 471067"/>
              <a:gd name="connsiteY0" fmla="*/ 0 h 2049047"/>
              <a:gd name="connsiteX1" fmla="*/ 0 w 471067"/>
              <a:gd name="connsiteY1" fmla="*/ 390159 h 2049047"/>
              <a:gd name="connsiteX2" fmla="*/ 53243 w 471067"/>
              <a:gd name="connsiteY2" fmla="*/ 390159 h 2049047"/>
              <a:gd name="connsiteX3" fmla="*/ 53243 w 471067"/>
              <a:gd name="connsiteY3" fmla="*/ 1779120 h 2049047"/>
              <a:gd name="connsiteX4" fmla="*/ 217612 w 471067"/>
              <a:gd name="connsiteY4" fmla="*/ 2049048 h 2049047"/>
              <a:gd name="connsiteX5" fmla="*/ 471068 w 471067"/>
              <a:gd name="connsiteY5" fmla="*/ 2049048 h 2049047"/>
              <a:gd name="connsiteX6" fmla="*/ 471068 w 471067"/>
              <a:gd name="connsiteY6" fmla="*/ 0 h 2049047"/>
              <a:gd name="connsiteX7" fmla="*/ 217612 w 471067"/>
              <a:gd name="connsiteY7" fmla="*/ 0 h 204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067" h="2049047">
                <a:moveTo>
                  <a:pt x="217612" y="0"/>
                </a:moveTo>
                <a:cubicBezTo>
                  <a:pt x="129106" y="119130"/>
                  <a:pt x="55621" y="250150"/>
                  <a:pt x="0" y="390159"/>
                </a:cubicBezTo>
                <a:lnTo>
                  <a:pt x="53243" y="390159"/>
                </a:lnTo>
                <a:lnTo>
                  <a:pt x="53243" y="1779120"/>
                </a:lnTo>
                <a:cubicBezTo>
                  <a:pt x="99816" y="1874354"/>
                  <a:pt x="154973" y="1964659"/>
                  <a:pt x="217612" y="2049048"/>
                </a:cubicBezTo>
                <a:lnTo>
                  <a:pt x="471068" y="2049048"/>
                </a:lnTo>
                <a:lnTo>
                  <a:pt x="471068" y="0"/>
                </a:lnTo>
                <a:lnTo>
                  <a:pt x="217612" y="0"/>
                </a:lnTo>
                <a:close/>
              </a:path>
            </a:pathLst>
          </a:custGeom>
          <a:solidFill>
            <a:srgbClr val="69A2E8"/>
          </a:solidFill>
          <a:ln w="580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294EB26-8235-0E36-7F82-7CBFB71B40A8}"/>
              </a:ext>
            </a:extLst>
          </p:cNvPr>
          <p:cNvSpPr/>
          <p:nvPr/>
        </p:nvSpPr>
        <p:spPr>
          <a:xfrm>
            <a:off x="4653545" y="2045909"/>
            <a:ext cx="3195793" cy="3349541"/>
          </a:xfrm>
          <a:custGeom>
            <a:avLst/>
            <a:gdLst>
              <a:gd name="connsiteX0" fmla="*/ 1561739 w 3281583"/>
              <a:gd name="connsiteY0" fmla="*/ 0 h 3439458"/>
              <a:gd name="connsiteX1" fmla="*/ 186525 w 3281583"/>
              <a:gd name="connsiteY1" fmla="*/ 686940 h 3439458"/>
              <a:gd name="connsiteX2" fmla="*/ 473910 w 3281583"/>
              <a:gd name="connsiteY2" fmla="*/ 825442 h 3439458"/>
              <a:gd name="connsiteX3" fmla="*/ 605104 w 3281583"/>
              <a:gd name="connsiteY3" fmla="*/ 1224823 h 3439458"/>
              <a:gd name="connsiteX4" fmla="*/ 514799 w 3281583"/>
              <a:gd name="connsiteY4" fmla="*/ 1595843 h 3439458"/>
              <a:gd name="connsiteX5" fmla="*/ 213495 w 3281583"/>
              <a:gd name="connsiteY5" fmla="*/ 1996616 h 3439458"/>
              <a:gd name="connsiteX6" fmla="*/ 40194 w 3281583"/>
              <a:gd name="connsiteY6" fmla="*/ 2217477 h 3439458"/>
              <a:gd name="connsiteX7" fmla="*/ 0 w 3281583"/>
              <a:gd name="connsiteY7" fmla="*/ 2367926 h 3439458"/>
              <a:gd name="connsiteX8" fmla="*/ 577554 w 3281583"/>
              <a:gd name="connsiteY8" fmla="*/ 2367926 h 3439458"/>
              <a:gd name="connsiteX9" fmla="*/ 577554 w 3281583"/>
              <a:gd name="connsiteY9" fmla="*/ 2758086 h 3439458"/>
              <a:gd name="connsiteX10" fmla="*/ 190875 w 3281583"/>
              <a:gd name="connsiteY10" fmla="*/ 2758086 h 3439458"/>
              <a:gd name="connsiteX11" fmla="*/ 1561855 w 3281583"/>
              <a:gd name="connsiteY11" fmla="*/ 3439458 h 3439458"/>
              <a:gd name="connsiteX12" fmla="*/ 3281584 w 3281583"/>
              <a:gd name="connsiteY12" fmla="*/ 1719729 h 3439458"/>
              <a:gd name="connsiteX13" fmla="*/ 1561739 w 3281583"/>
              <a:gd name="connsiteY13" fmla="*/ 0 h 343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81583" h="3439458">
                <a:moveTo>
                  <a:pt x="1561739" y="0"/>
                </a:moveTo>
                <a:cubicBezTo>
                  <a:pt x="999555" y="0"/>
                  <a:pt x="500357" y="269811"/>
                  <a:pt x="186525" y="686940"/>
                </a:cubicBezTo>
                <a:cubicBezTo>
                  <a:pt x="306467" y="702136"/>
                  <a:pt x="402919" y="748535"/>
                  <a:pt x="473910" y="825442"/>
                </a:cubicBezTo>
                <a:cubicBezTo>
                  <a:pt x="560967" y="919749"/>
                  <a:pt x="605104" y="1054132"/>
                  <a:pt x="605104" y="1224823"/>
                </a:cubicBezTo>
                <a:cubicBezTo>
                  <a:pt x="605104" y="1351145"/>
                  <a:pt x="574712" y="1476017"/>
                  <a:pt x="514799" y="1595843"/>
                </a:cubicBezTo>
                <a:cubicBezTo>
                  <a:pt x="456278" y="1712885"/>
                  <a:pt x="354896" y="1847733"/>
                  <a:pt x="213495" y="1996616"/>
                </a:cubicBezTo>
                <a:cubicBezTo>
                  <a:pt x="127308" y="2088081"/>
                  <a:pt x="68961" y="2162436"/>
                  <a:pt x="40194" y="2217477"/>
                </a:cubicBezTo>
                <a:cubicBezTo>
                  <a:pt x="15660" y="2264340"/>
                  <a:pt x="2146" y="2314857"/>
                  <a:pt x="0" y="2367926"/>
                </a:cubicBezTo>
                <a:lnTo>
                  <a:pt x="577554" y="2367926"/>
                </a:lnTo>
                <a:lnTo>
                  <a:pt x="577554" y="2758086"/>
                </a:lnTo>
                <a:lnTo>
                  <a:pt x="190875" y="2758086"/>
                </a:lnTo>
                <a:cubicBezTo>
                  <a:pt x="504940" y="3172083"/>
                  <a:pt x="1002165" y="3439458"/>
                  <a:pt x="1561855" y="3439458"/>
                </a:cubicBezTo>
                <a:cubicBezTo>
                  <a:pt x="2511647" y="3439458"/>
                  <a:pt x="3281584" y="2669521"/>
                  <a:pt x="3281584" y="1719729"/>
                </a:cubicBezTo>
                <a:cubicBezTo>
                  <a:pt x="3281584" y="769937"/>
                  <a:pt x="2511531" y="0"/>
                  <a:pt x="1561739" y="0"/>
                </a:cubicBezTo>
                <a:close/>
              </a:path>
            </a:pathLst>
          </a:custGeom>
          <a:solidFill>
            <a:schemeClr val="bg1"/>
          </a:solidFill>
          <a:ln w="2945" cap="flat">
            <a:noFill/>
            <a:prstDash val="solid"/>
            <a:miter/>
          </a:ln>
          <a:effectLst>
            <a:outerShdw blurRad="63500" sx="101000" sy="101000" algn="ctr" rotWithShape="0">
              <a:prstClr val="black">
                <a:alpha val="15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Freeform: Shape 20">
            <a:extLst>
              <a:ext uri="{FF2B5EF4-FFF2-40B4-BE49-F238E27FC236}">
                <a16:creationId xmlns:a16="http://schemas.microsoft.com/office/drawing/2014/main" id="{AC1B39E7-3A2C-410A-B967-5CA409C3DA27}"/>
              </a:ext>
            </a:extLst>
          </p:cNvPr>
          <p:cNvSpPr/>
          <p:nvPr/>
        </p:nvSpPr>
        <p:spPr>
          <a:xfrm>
            <a:off x="4499629" y="3089427"/>
            <a:ext cx="336298" cy="741618"/>
          </a:xfrm>
          <a:custGeom>
            <a:avLst/>
            <a:gdLst>
              <a:gd name="connsiteX0" fmla="*/ 318299 w 345326"/>
              <a:gd name="connsiteY0" fmla="*/ 27781 h 761527"/>
              <a:gd name="connsiteX1" fmla="*/ 244582 w 345326"/>
              <a:gd name="connsiteY1" fmla="*/ 0 h 761527"/>
              <a:gd name="connsiteX2" fmla="*/ 143838 w 345326"/>
              <a:gd name="connsiteY2" fmla="*/ 133920 h 761527"/>
              <a:gd name="connsiteX3" fmla="*/ 143838 w 345326"/>
              <a:gd name="connsiteY3" fmla="*/ 398105 h 761527"/>
              <a:gd name="connsiteX4" fmla="*/ 18096 w 345326"/>
              <a:gd name="connsiteY4" fmla="*/ 398105 h 761527"/>
              <a:gd name="connsiteX5" fmla="*/ 0 w 345326"/>
              <a:gd name="connsiteY5" fmla="*/ 648139 h 761527"/>
              <a:gd name="connsiteX6" fmla="*/ 3712 w 345326"/>
              <a:gd name="connsiteY6" fmla="*/ 761527 h 761527"/>
              <a:gd name="connsiteX7" fmla="*/ 62407 w 345326"/>
              <a:gd name="connsiteY7" fmla="*/ 697380 h 761527"/>
              <a:gd name="connsiteX8" fmla="*/ 286573 w 345326"/>
              <a:gd name="connsiteY8" fmla="*/ 403847 h 761527"/>
              <a:gd name="connsiteX9" fmla="*/ 345326 w 345326"/>
              <a:gd name="connsiteY9" fmla="*/ 164311 h 761527"/>
              <a:gd name="connsiteX10" fmla="*/ 318299 w 345326"/>
              <a:gd name="connsiteY10" fmla="*/ 27781 h 76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326" h="761527">
                <a:moveTo>
                  <a:pt x="318299" y="27781"/>
                </a:moveTo>
                <a:cubicBezTo>
                  <a:pt x="308439" y="15892"/>
                  <a:pt x="289995" y="0"/>
                  <a:pt x="244582" y="0"/>
                </a:cubicBezTo>
                <a:cubicBezTo>
                  <a:pt x="195863" y="0"/>
                  <a:pt x="143838" y="10324"/>
                  <a:pt x="143838" y="133920"/>
                </a:cubicBezTo>
                <a:lnTo>
                  <a:pt x="143838" y="398105"/>
                </a:lnTo>
                <a:lnTo>
                  <a:pt x="18096" y="398105"/>
                </a:lnTo>
                <a:cubicBezTo>
                  <a:pt x="6206" y="479710"/>
                  <a:pt x="0" y="563228"/>
                  <a:pt x="0" y="648139"/>
                </a:cubicBezTo>
                <a:cubicBezTo>
                  <a:pt x="0" y="686245"/>
                  <a:pt x="1276" y="724002"/>
                  <a:pt x="3712" y="761527"/>
                </a:cubicBezTo>
                <a:cubicBezTo>
                  <a:pt x="22214" y="740416"/>
                  <a:pt x="41759" y="719014"/>
                  <a:pt x="62407" y="697380"/>
                </a:cubicBezTo>
                <a:cubicBezTo>
                  <a:pt x="170343" y="582310"/>
                  <a:pt x="245858" y="483480"/>
                  <a:pt x="286573" y="403847"/>
                </a:cubicBezTo>
                <a:cubicBezTo>
                  <a:pt x="325548" y="327520"/>
                  <a:pt x="345326" y="246902"/>
                  <a:pt x="345326" y="164311"/>
                </a:cubicBezTo>
                <a:cubicBezTo>
                  <a:pt x="345326" y="74007"/>
                  <a:pt x="328391" y="40019"/>
                  <a:pt x="318299" y="27781"/>
                </a:cubicBezTo>
                <a:close/>
              </a:path>
            </a:pathLst>
          </a:custGeom>
          <a:solidFill>
            <a:srgbClr val="F7F7F7"/>
          </a:solidFill>
          <a:ln w="580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9E808CB-7B09-AF3D-DAED-FB7314B79E06}"/>
              </a:ext>
            </a:extLst>
          </p:cNvPr>
          <p:cNvSpPr/>
          <p:nvPr/>
        </p:nvSpPr>
        <p:spPr>
          <a:xfrm>
            <a:off x="4248959" y="2709468"/>
            <a:ext cx="586234" cy="767713"/>
          </a:xfrm>
          <a:custGeom>
            <a:avLst/>
            <a:gdLst>
              <a:gd name="connsiteX0" fmla="*/ 510275 w 601971"/>
              <a:gd name="connsiteY0" fmla="*/ 0 h 788322"/>
              <a:gd name="connsiteX1" fmla="*/ 131194 w 601971"/>
              <a:gd name="connsiteY1" fmla="*/ 144070 h 788322"/>
              <a:gd name="connsiteX2" fmla="*/ 0 w 601971"/>
              <a:gd name="connsiteY2" fmla="*/ 543451 h 788322"/>
              <a:gd name="connsiteX3" fmla="*/ 0 w 601971"/>
              <a:gd name="connsiteY3" fmla="*/ 788323 h 788322"/>
              <a:gd name="connsiteX4" fmla="*/ 275495 w 601971"/>
              <a:gd name="connsiteY4" fmla="*/ 788323 h 788322"/>
              <a:gd name="connsiteX5" fmla="*/ 601972 w 601971"/>
              <a:gd name="connsiteY5" fmla="*/ 5626 h 788322"/>
              <a:gd name="connsiteX6" fmla="*/ 510275 w 601971"/>
              <a:gd name="connsiteY6" fmla="*/ 0 h 78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971" h="788322">
                <a:moveTo>
                  <a:pt x="510275" y="0"/>
                </a:moveTo>
                <a:cubicBezTo>
                  <a:pt x="347008" y="0"/>
                  <a:pt x="219468" y="48487"/>
                  <a:pt x="131194" y="144070"/>
                </a:cubicBezTo>
                <a:cubicBezTo>
                  <a:pt x="44137" y="238434"/>
                  <a:pt x="0" y="372760"/>
                  <a:pt x="0" y="543451"/>
                </a:cubicBezTo>
                <a:lnTo>
                  <a:pt x="0" y="788323"/>
                </a:lnTo>
                <a:lnTo>
                  <a:pt x="275495" y="788323"/>
                </a:lnTo>
                <a:cubicBezTo>
                  <a:pt x="317893" y="497458"/>
                  <a:pt x="433020" y="230140"/>
                  <a:pt x="601972" y="5626"/>
                </a:cubicBezTo>
                <a:cubicBezTo>
                  <a:pt x="572798" y="1914"/>
                  <a:pt x="542233" y="0"/>
                  <a:pt x="510275" y="0"/>
                </a:cubicBezTo>
                <a:close/>
              </a:path>
            </a:pathLst>
          </a:custGeom>
          <a:solidFill>
            <a:srgbClr val="E6E6E6"/>
          </a:solidFill>
          <a:ln w="580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82BF557-F1D3-F3F7-FD12-1F82CAE734A1}"/>
              </a:ext>
            </a:extLst>
          </p:cNvPr>
          <p:cNvSpPr/>
          <p:nvPr/>
        </p:nvSpPr>
        <p:spPr>
          <a:xfrm>
            <a:off x="4248959" y="3831103"/>
            <a:ext cx="590357" cy="900843"/>
          </a:xfrm>
          <a:custGeom>
            <a:avLst/>
            <a:gdLst>
              <a:gd name="connsiteX0" fmla="*/ 261111 w 606205"/>
              <a:gd name="connsiteY0" fmla="*/ 0 h 925026"/>
              <a:gd name="connsiteX1" fmla="*/ 71339 w 606205"/>
              <a:gd name="connsiteY1" fmla="*/ 279497 h 925026"/>
              <a:gd name="connsiteX2" fmla="*/ 0 w 606205"/>
              <a:gd name="connsiteY2" fmla="*/ 658057 h 925026"/>
              <a:gd name="connsiteX3" fmla="*/ 0 w 606205"/>
              <a:gd name="connsiteY3" fmla="*/ 925026 h 925026"/>
              <a:gd name="connsiteX4" fmla="*/ 606205 w 606205"/>
              <a:gd name="connsiteY4" fmla="*/ 925026 h 925026"/>
              <a:gd name="connsiteX5" fmla="*/ 261111 w 606205"/>
              <a:gd name="connsiteY5" fmla="*/ 0 h 92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205" h="925026">
                <a:moveTo>
                  <a:pt x="261111" y="0"/>
                </a:moveTo>
                <a:cubicBezTo>
                  <a:pt x="173591" y="99816"/>
                  <a:pt x="109850" y="193543"/>
                  <a:pt x="71339" y="279497"/>
                </a:cubicBezTo>
                <a:cubicBezTo>
                  <a:pt x="24011" y="384998"/>
                  <a:pt x="0" y="512363"/>
                  <a:pt x="0" y="658057"/>
                </a:cubicBezTo>
                <a:lnTo>
                  <a:pt x="0" y="925026"/>
                </a:lnTo>
                <a:lnTo>
                  <a:pt x="606205" y="925026"/>
                </a:lnTo>
                <a:cubicBezTo>
                  <a:pt x="408719" y="664611"/>
                  <a:pt x="283673" y="346254"/>
                  <a:pt x="261111" y="0"/>
                </a:cubicBezTo>
                <a:close/>
              </a:path>
            </a:pathLst>
          </a:custGeom>
          <a:solidFill>
            <a:srgbClr val="E6E6E6"/>
          </a:solidFill>
          <a:ln w="580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E301B2C-3109-AC2C-52F6-50A77F38F35D}"/>
              </a:ext>
            </a:extLst>
          </p:cNvPr>
          <p:cNvSpPr/>
          <p:nvPr/>
        </p:nvSpPr>
        <p:spPr>
          <a:xfrm>
            <a:off x="4503188" y="2714890"/>
            <a:ext cx="739584" cy="2016999"/>
          </a:xfrm>
          <a:custGeom>
            <a:avLst/>
            <a:gdLst>
              <a:gd name="connsiteX0" fmla="*/ 194529 w 759438"/>
              <a:gd name="connsiteY0" fmla="*/ 1530536 h 2071145"/>
              <a:gd name="connsiteX1" fmla="*/ 367830 w 759438"/>
              <a:gd name="connsiteY1" fmla="*/ 1309676 h 2071145"/>
              <a:gd name="connsiteX2" fmla="*/ 669134 w 759438"/>
              <a:gd name="connsiteY2" fmla="*/ 908903 h 2071145"/>
              <a:gd name="connsiteX3" fmla="*/ 759439 w 759438"/>
              <a:gd name="connsiteY3" fmla="*/ 537883 h 2071145"/>
              <a:gd name="connsiteX4" fmla="*/ 628245 w 759438"/>
              <a:gd name="connsiteY4" fmla="*/ 138502 h 2071145"/>
              <a:gd name="connsiteX5" fmla="*/ 340860 w 759438"/>
              <a:gd name="connsiteY5" fmla="*/ 0 h 2071145"/>
              <a:gd name="connsiteX6" fmla="*/ 14384 w 759438"/>
              <a:gd name="connsiteY6" fmla="*/ 782697 h 2071145"/>
              <a:gd name="connsiteX7" fmla="*/ 140126 w 759438"/>
              <a:gd name="connsiteY7" fmla="*/ 782697 h 2071145"/>
              <a:gd name="connsiteX8" fmla="*/ 140126 w 759438"/>
              <a:gd name="connsiteY8" fmla="*/ 518511 h 2071145"/>
              <a:gd name="connsiteX9" fmla="*/ 240870 w 759438"/>
              <a:gd name="connsiteY9" fmla="*/ 384592 h 2071145"/>
              <a:gd name="connsiteX10" fmla="*/ 314587 w 759438"/>
              <a:gd name="connsiteY10" fmla="*/ 412373 h 2071145"/>
              <a:gd name="connsiteX11" fmla="*/ 341614 w 759438"/>
              <a:gd name="connsiteY11" fmla="*/ 548961 h 2071145"/>
              <a:gd name="connsiteX12" fmla="*/ 282861 w 759438"/>
              <a:gd name="connsiteY12" fmla="*/ 788497 h 2071145"/>
              <a:gd name="connsiteX13" fmla="*/ 58695 w 759438"/>
              <a:gd name="connsiteY13" fmla="*/ 1082030 h 2071145"/>
              <a:gd name="connsiteX14" fmla="*/ 0 w 759438"/>
              <a:gd name="connsiteY14" fmla="*/ 1146177 h 2071145"/>
              <a:gd name="connsiteX15" fmla="*/ 345094 w 759438"/>
              <a:gd name="connsiteY15" fmla="*/ 2071145 h 2071145"/>
              <a:gd name="connsiteX16" fmla="*/ 731774 w 759438"/>
              <a:gd name="connsiteY16" fmla="*/ 2071145 h 2071145"/>
              <a:gd name="connsiteX17" fmla="*/ 731774 w 759438"/>
              <a:gd name="connsiteY17" fmla="*/ 1680986 h 2071145"/>
              <a:gd name="connsiteX18" fmla="*/ 154220 w 759438"/>
              <a:gd name="connsiteY18" fmla="*/ 1680986 h 2071145"/>
              <a:gd name="connsiteX19" fmla="*/ 194529 w 759438"/>
              <a:gd name="connsiteY19" fmla="*/ 1530536 h 207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9438" h="2071145">
                <a:moveTo>
                  <a:pt x="194529" y="1530536"/>
                </a:moveTo>
                <a:cubicBezTo>
                  <a:pt x="223296" y="1475495"/>
                  <a:pt x="281701" y="1401140"/>
                  <a:pt x="367830" y="1309676"/>
                </a:cubicBezTo>
                <a:cubicBezTo>
                  <a:pt x="509232" y="1160792"/>
                  <a:pt x="610614" y="1025945"/>
                  <a:pt x="669134" y="908903"/>
                </a:cubicBezTo>
                <a:cubicBezTo>
                  <a:pt x="729048" y="789019"/>
                  <a:pt x="759439" y="664205"/>
                  <a:pt x="759439" y="537883"/>
                </a:cubicBezTo>
                <a:cubicBezTo>
                  <a:pt x="759439" y="367192"/>
                  <a:pt x="715302" y="232866"/>
                  <a:pt x="628245" y="138502"/>
                </a:cubicBezTo>
                <a:cubicBezTo>
                  <a:pt x="557255" y="61595"/>
                  <a:pt x="460802" y="15196"/>
                  <a:pt x="340860" y="0"/>
                </a:cubicBezTo>
                <a:cubicBezTo>
                  <a:pt x="171967" y="224572"/>
                  <a:pt x="56781" y="491832"/>
                  <a:pt x="14384" y="782697"/>
                </a:cubicBezTo>
                <a:lnTo>
                  <a:pt x="140126" y="782697"/>
                </a:lnTo>
                <a:lnTo>
                  <a:pt x="140126" y="518511"/>
                </a:lnTo>
                <a:cubicBezTo>
                  <a:pt x="140126" y="394915"/>
                  <a:pt x="192151" y="384592"/>
                  <a:pt x="240870" y="384592"/>
                </a:cubicBezTo>
                <a:cubicBezTo>
                  <a:pt x="286283" y="384592"/>
                  <a:pt x="304727" y="400483"/>
                  <a:pt x="314587" y="412373"/>
                </a:cubicBezTo>
                <a:cubicBezTo>
                  <a:pt x="324679" y="424553"/>
                  <a:pt x="341614" y="458540"/>
                  <a:pt x="341614" y="548961"/>
                </a:cubicBezTo>
                <a:cubicBezTo>
                  <a:pt x="341614" y="631609"/>
                  <a:pt x="321837" y="712170"/>
                  <a:pt x="282861" y="788497"/>
                </a:cubicBezTo>
                <a:cubicBezTo>
                  <a:pt x="242204" y="868071"/>
                  <a:pt x="166689" y="966960"/>
                  <a:pt x="58695" y="1082030"/>
                </a:cubicBezTo>
                <a:cubicBezTo>
                  <a:pt x="38047" y="1103664"/>
                  <a:pt x="18502" y="1125065"/>
                  <a:pt x="0" y="1146177"/>
                </a:cubicBezTo>
                <a:cubicBezTo>
                  <a:pt x="22562" y="1492489"/>
                  <a:pt x="147608" y="1810787"/>
                  <a:pt x="345094" y="2071145"/>
                </a:cubicBezTo>
                <a:lnTo>
                  <a:pt x="731774" y="2071145"/>
                </a:lnTo>
                <a:lnTo>
                  <a:pt x="731774" y="1680986"/>
                </a:lnTo>
                <a:lnTo>
                  <a:pt x="154220" y="1680986"/>
                </a:lnTo>
                <a:cubicBezTo>
                  <a:pt x="156540" y="1627917"/>
                  <a:pt x="169995" y="1577399"/>
                  <a:pt x="194529" y="1530536"/>
                </a:cubicBezTo>
                <a:close/>
              </a:path>
            </a:pathLst>
          </a:custGeom>
          <a:solidFill>
            <a:srgbClr val="8FCF11"/>
          </a:solidFill>
          <a:ln w="580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37D416E-1A56-2ACC-70C6-7BCADE68DA13}"/>
              </a:ext>
            </a:extLst>
          </p:cNvPr>
          <p:cNvSpPr/>
          <p:nvPr/>
        </p:nvSpPr>
        <p:spPr>
          <a:xfrm>
            <a:off x="8386658" y="3075985"/>
            <a:ext cx="409330" cy="1289388"/>
          </a:xfrm>
          <a:custGeom>
            <a:avLst/>
            <a:gdLst>
              <a:gd name="connsiteX0" fmla="*/ 386389 w 420318"/>
              <a:gd name="connsiteY0" fmla="*/ 851716 h 1324001"/>
              <a:gd name="connsiteX1" fmla="*/ 278106 w 420318"/>
              <a:gd name="connsiteY1" fmla="*/ 815640 h 1324001"/>
              <a:gd name="connsiteX2" fmla="*/ 118956 w 420318"/>
              <a:gd name="connsiteY2" fmla="*/ 815640 h 1324001"/>
              <a:gd name="connsiteX3" fmla="*/ 118956 w 420318"/>
              <a:gd name="connsiteY3" fmla="*/ 425481 h 1324001"/>
              <a:gd name="connsiteX4" fmla="*/ 286399 w 420318"/>
              <a:gd name="connsiteY4" fmla="*/ 425481 h 1324001"/>
              <a:gd name="connsiteX5" fmla="*/ 382446 w 420318"/>
              <a:gd name="connsiteY5" fmla="*/ 395727 h 1324001"/>
              <a:gd name="connsiteX6" fmla="*/ 412025 w 420318"/>
              <a:gd name="connsiteY6" fmla="*/ 277699 h 1324001"/>
              <a:gd name="connsiteX7" fmla="*/ 412025 w 420318"/>
              <a:gd name="connsiteY7" fmla="*/ 136704 h 1324001"/>
              <a:gd name="connsiteX8" fmla="*/ 384765 w 420318"/>
              <a:gd name="connsiteY8" fmla="*/ 27782 h 1324001"/>
              <a:gd name="connsiteX9" fmla="*/ 316791 w 420318"/>
              <a:gd name="connsiteY9" fmla="*/ 0 h 1324001"/>
              <a:gd name="connsiteX10" fmla="*/ 227124 w 420318"/>
              <a:gd name="connsiteY10" fmla="*/ 122842 h 1324001"/>
              <a:gd name="connsiteX11" fmla="*/ 227124 w 420318"/>
              <a:gd name="connsiteY11" fmla="*/ 306873 h 1324001"/>
              <a:gd name="connsiteX12" fmla="*/ 36713 w 420318"/>
              <a:gd name="connsiteY12" fmla="*/ 306873 h 1324001"/>
              <a:gd name="connsiteX13" fmla="*/ 0 w 420318"/>
              <a:gd name="connsiteY13" fmla="*/ 662001 h 1324001"/>
              <a:gd name="connsiteX14" fmla="*/ 26041 w 420318"/>
              <a:gd name="connsiteY14" fmla="*/ 961798 h 1324001"/>
              <a:gd name="connsiteX15" fmla="*/ 218830 w 420318"/>
              <a:gd name="connsiteY15" fmla="*/ 961798 h 1324001"/>
              <a:gd name="connsiteX16" fmla="*/ 218830 w 420318"/>
              <a:gd name="connsiteY16" fmla="*/ 1190082 h 1324001"/>
              <a:gd name="connsiteX17" fmla="*/ 319574 w 420318"/>
              <a:gd name="connsiteY17" fmla="*/ 1324002 h 1324001"/>
              <a:gd name="connsiteX18" fmla="*/ 393292 w 420318"/>
              <a:gd name="connsiteY18" fmla="*/ 1296162 h 1324001"/>
              <a:gd name="connsiteX19" fmla="*/ 420319 w 420318"/>
              <a:gd name="connsiteY19" fmla="*/ 1162417 h 1324001"/>
              <a:gd name="connsiteX20" fmla="*/ 420319 w 420318"/>
              <a:gd name="connsiteY20" fmla="*/ 1004833 h 1324001"/>
              <a:gd name="connsiteX21" fmla="*/ 386389 w 420318"/>
              <a:gd name="connsiteY21" fmla="*/ 851716 h 132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0318" h="1324001">
                <a:moveTo>
                  <a:pt x="386389" y="851716"/>
                </a:moveTo>
                <a:cubicBezTo>
                  <a:pt x="366496" y="827762"/>
                  <a:pt x="330073" y="815640"/>
                  <a:pt x="278106" y="815640"/>
                </a:cubicBezTo>
                <a:lnTo>
                  <a:pt x="118956" y="815640"/>
                </a:lnTo>
                <a:lnTo>
                  <a:pt x="118956" y="425481"/>
                </a:lnTo>
                <a:lnTo>
                  <a:pt x="286399" y="425481"/>
                </a:lnTo>
                <a:cubicBezTo>
                  <a:pt x="331001" y="425481"/>
                  <a:pt x="363306" y="415505"/>
                  <a:pt x="382446" y="395727"/>
                </a:cubicBezTo>
                <a:cubicBezTo>
                  <a:pt x="401817" y="375776"/>
                  <a:pt x="412025" y="335002"/>
                  <a:pt x="412025" y="277699"/>
                </a:cubicBezTo>
                <a:lnTo>
                  <a:pt x="412025" y="136704"/>
                </a:lnTo>
                <a:cubicBezTo>
                  <a:pt x="412025" y="85665"/>
                  <a:pt x="402571" y="48023"/>
                  <a:pt x="384765" y="27782"/>
                </a:cubicBezTo>
                <a:cubicBezTo>
                  <a:pt x="368061" y="8874"/>
                  <a:pt x="346486" y="0"/>
                  <a:pt x="316791" y="0"/>
                </a:cubicBezTo>
                <a:cubicBezTo>
                  <a:pt x="273407" y="0"/>
                  <a:pt x="227124" y="9512"/>
                  <a:pt x="227124" y="122842"/>
                </a:cubicBezTo>
                <a:lnTo>
                  <a:pt x="227124" y="306873"/>
                </a:lnTo>
                <a:lnTo>
                  <a:pt x="36713" y="306873"/>
                </a:lnTo>
                <a:cubicBezTo>
                  <a:pt x="12644" y="421479"/>
                  <a:pt x="0" y="540261"/>
                  <a:pt x="0" y="662001"/>
                </a:cubicBezTo>
                <a:cubicBezTo>
                  <a:pt x="0" y="764253"/>
                  <a:pt x="8932" y="864476"/>
                  <a:pt x="26041" y="961798"/>
                </a:cubicBezTo>
                <a:lnTo>
                  <a:pt x="218830" y="961798"/>
                </a:lnTo>
                <a:lnTo>
                  <a:pt x="218830" y="1190082"/>
                </a:lnTo>
                <a:cubicBezTo>
                  <a:pt x="218830" y="1313678"/>
                  <a:pt x="270856" y="1324002"/>
                  <a:pt x="319574" y="1324002"/>
                </a:cubicBezTo>
                <a:cubicBezTo>
                  <a:pt x="364988" y="1324002"/>
                  <a:pt x="383431" y="1308110"/>
                  <a:pt x="393292" y="1296162"/>
                </a:cubicBezTo>
                <a:cubicBezTo>
                  <a:pt x="403383" y="1283982"/>
                  <a:pt x="420319" y="1250401"/>
                  <a:pt x="420319" y="1162417"/>
                </a:cubicBezTo>
                <a:lnTo>
                  <a:pt x="420319" y="1004833"/>
                </a:lnTo>
                <a:cubicBezTo>
                  <a:pt x="420261" y="912151"/>
                  <a:pt x="401817" y="870391"/>
                  <a:pt x="386389" y="851716"/>
                </a:cubicBezTo>
                <a:close/>
              </a:path>
            </a:pathLst>
          </a:custGeom>
          <a:solidFill>
            <a:srgbClr val="F7F7F7"/>
          </a:solidFill>
          <a:ln w="580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668B06E-FD76-FEA2-1A62-326A71A6E854}"/>
              </a:ext>
            </a:extLst>
          </p:cNvPr>
          <p:cNvSpPr/>
          <p:nvPr/>
        </p:nvSpPr>
        <p:spPr>
          <a:xfrm>
            <a:off x="8736117" y="2045909"/>
            <a:ext cx="3000023" cy="3349597"/>
          </a:xfrm>
          <a:custGeom>
            <a:avLst/>
            <a:gdLst>
              <a:gd name="connsiteX0" fmla="*/ 1360831 w 3080558"/>
              <a:gd name="connsiteY0" fmla="*/ 0 h 3439516"/>
              <a:gd name="connsiteX1" fmla="*/ 0 w 3080558"/>
              <a:gd name="connsiteY1" fmla="*/ 668149 h 3439516"/>
              <a:gd name="connsiteX2" fmla="*/ 342542 w 3080558"/>
              <a:gd name="connsiteY2" fmla="*/ 808912 h 3439516"/>
              <a:gd name="connsiteX3" fmla="*/ 470952 w 3080558"/>
              <a:gd name="connsiteY3" fmla="*/ 1202726 h 3439516"/>
              <a:gd name="connsiteX4" fmla="*/ 470952 w 3080558"/>
              <a:gd name="connsiteY4" fmla="*/ 1271861 h 3439516"/>
              <a:gd name="connsiteX5" fmla="*/ 411387 w 3080558"/>
              <a:gd name="connsiteY5" fmla="*/ 1552228 h 3439516"/>
              <a:gd name="connsiteX6" fmla="*/ 313949 w 3080558"/>
              <a:gd name="connsiteY6" fmla="*/ 1663760 h 3439516"/>
              <a:gd name="connsiteX7" fmla="*/ 420145 w 3080558"/>
              <a:gd name="connsiteY7" fmla="*/ 1784456 h 3439516"/>
              <a:gd name="connsiteX8" fmla="*/ 479246 w 3080558"/>
              <a:gd name="connsiteY8" fmla="*/ 2065345 h 3439516"/>
              <a:gd name="connsiteX9" fmla="*/ 479246 w 3080558"/>
              <a:gd name="connsiteY9" fmla="*/ 2236790 h 3439516"/>
              <a:gd name="connsiteX10" fmla="*/ 349212 w 3080558"/>
              <a:gd name="connsiteY10" fmla="*/ 2630836 h 3439516"/>
              <a:gd name="connsiteX11" fmla="*/ 0 w 3080558"/>
              <a:gd name="connsiteY11" fmla="*/ 2771367 h 3439516"/>
              <a:gd name="connsiteX12" fmla="*/ 1360831 w 3080558"/>
              <a:gd name="connsiteY12" fmla="*/ 3439516 h 3439516"/>
              <a:gd name="connsiteX13" fmla="*/ 3080559 w 3080558"/>
              <a:gd name="connsiteY13" fmla="*/ 1719787 h 3439516"/>
              <a:gd name="connsiteX14" fmla="*/ 1360831 w 3080558"/>
              <a:gd name="connsiteY14" fmla="*/ 0 h 3439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0558" h="3439516">
                <a:moveTo>
                  <a:pt x="1360831" y="0"/>
                </a:moveTo>
                <a:cubicBezTo>
                  <a:pt x="807114" y="0"/>
                  <a:pt x="314528" y="261692"/>
                  <a:pt x="0" y="668149"/>
                </a:cubicBezTo>
                <a:cubicBezTo>
                  <a:pt x="146564" y="673949"/>
                  <a:pt x="261691" y="721160"/>
                  <a:pt x="342542" y="808912"/>
                </a:cubicBezTo>
                <a:cubicBezTo>
                  <a:pt x="427743" y="901421"/>
                  <a:pt x="470952" y="1033891"/>
                  <a:pt x="470952" y="1202726"/>
                </a:cubicBezTo>
                <a:lnTo>
                  <a:pt x="470952" y="1271861"/>
                </a:lnTo>
                <a:cubicBezTo>
                  <a:pt x="470952" y="1386061"/>
                  <a:pt x="450884" y="1480425"/>
                  <a:pt x="411387" y="1552228"/>
                </a:cubicBezTo>
                <a:cubicBezTo>
                  <a:pt x="386854" y="1596713"/>
                  <a:pt x="354258" y="1634007"/>
                  <a:pt x="313949" y="1663760"/>
                </a:cubicBezTo>
                <a:cubicBezTo>
                  <a:pt x="359014" y="1695659"/>
                  <a:pt x="394567" y="1736027"/>
                  <a:pt x="420145" y="1784456"/>
                </a:cubicBezTo>
                <a:cubicBezTo>
                  <a:pt x="459353" y="1858869"/>
                  <a:pt x="479246" y="1953349"/>
                  <a:pt x="479246" y="2065345"/>
                </a:cubicBezTo>
                <a:lnTo>
                  <a:pt x="479246" y="2236790"/>
                </a:lnTo>
                <a:cubicBezTo>
                  <a:pt x="479246" y="2405742"/>
                  <a:pt x="435514" y="2538327"/>
                  <a:pt x="349212" y="2630836"/>
                </a:cubicBezTo>
                <a:cubicBezTo>
                  <a:pt x="267433" y="2718530"/>
                  <a:pt x="150043" y="2765741"/>
                  <a:pt x="0" y="2771367"/>
                </a:cubicBezTo>
                <a:cubicBezTo>
                  <a:pt x="314528" y="3177824"/>
                  <a:pt x="807114" y="3439516"/>
                  <a:pt x="1360831" y="3439516"/>
                </a:cubicBezTo>
                <a:cubicBezTo>
                  <a:pt x="2310622" y="3439516"/>
                  <a:pt x="3080559" y="2669579"/>
                  <a:pt x="3080559" y="1719787"/>
                </a:cubicBezTo>
                <a:cubicBezTo>
                  <a:pt x="3080559" y="769995"/>
                  <a:pt x="2310622" y="0"/>
                  <a:pt x="1360831" y="0"/>
                </a:cubicBezTo>
                <a:close/>
              </a:path>
            </a:pathLst>
          </a:custGeom>
          <a:solidFill>
            <a:schemeClr val="bg1"/>
          </a:solidFill>
          <a:ln w="2945" cap="flat">
            <a:noFill/>
            <a:prstDash val="solid"/>
            <a:miter/>
          </a:ln>
          <a:effectLst>
            <a:outerShdw blurRad="63500" sx="101000" sy="101000" algn="ctr" rotWithShape="0">
              <a:prstClr val="black">
                <a:alpha val="15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Freeform: Shape 26">
            <a:extLst>
              <a:ext uri="{FF2B5EF4-FFF2-40B4-BE49-F238E27FC236}">
                <a16:creationId xmlns:a16="http://schemas.microsoft.com/office/drawing/2014/main" id="{87456E33-6527-4A0E-DE5F-D37E0B01E984}"/>
              </a:ext>
            </a:extLst>
          </p:cNvPr>
          <p:cNvSpPr/>
          <p:nvPr/>
        </p:nvSpPr>
        <p:spPr>
          <a:xfrm>
            <a:off x="8217040" y="2696025"/>
            <a:ext cx="519076" cy="678866"/>
          </a:xfrm>
          <a:custGeom>
            <a:avLst/>
            <a:gdLst>
              <a:gd name="connsiteX0" fmla="*/ 501982 w 533010"/>
              <a:gd name="connsiteY0" fmla="*/ 0 h 697090"/>
              <a:gd name="connsiteX1" fmla="*/ 129802 w 533010"/>
              <a:gd name="connsiteY1" fmla="*/ 142736 h 697090"/>
              <a:gd name="connsiteX2" fmla="*/ 0 w 533010"/>
              <a:gd name="connsiteY2" fmla="*/ 537941 h 697090"/>
              <a:gd name="connsiteX3" fmla="*/ 0 w 533010"/>
              <a:gd name="connsiteY3" fmla="*/ 697090 h 697090"/>
              <a:gd name="connsiteX4" fmla="*/ 210827 w 533010"/>
              <a:gd name="connsiteY4" fmla="*/ 697090 h 697090"/>
              <a:gd name="connsiteX5" fmla="*/ 533011 w 533010"/>
              <a:gd name="connsiteY5" fmla="*/ 638 h 697090"/>
              <a:gd name="connsiteX6" fmla="*/ 501982 w 533010"/>
              <a:gd name="connsiteY6" fmla="*/ 0 h 69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010" h="697090">
                <a:moveTo>
                  <a:pt x="501982" y="0"/>
                </a:moveTo>
                <a:cubicBezTo>
                  <a:pt x="342310" y="0"/>
                  <a:pt x="217091" y="48023"/>
                  <a:pt x="129802" y="142736"/>
                </a:cubicBezTo>
                <a:cubicBezTo>
                  <a:pt x="43673" y="236114"/>
                  <a:pt x="0" y="369106"/>
                  <a:pt x="0" y="537941"/>
                </a:cubicBezTo>
                <a:lnTo>
                  <a:pt x="0" y="697090"/>
                </a:lnTo>
                <a:lnTo>
                  <a:pt x="210827" y="697090"/>
                </a:lnTo>
                <a:cubicBezTo>
                  <a:pt x="265056" y="438879"/>
                  <a:pt x="377168" y="202011"/>
                  <a:pt x="533011" y="638"/>
                </a:cubicBezTo>
                <a:cubicBezTo>
                  <a:pt x="522803" y="174"/>
                  <a:pt x="512479" y="0"/>
                  <a:pt x="501982" y="0"/>
                </a:cubicBezTo>
                <a:close/>
              </a:path>
            </a:pathLst>
          </a:custGeom>
          <a:solidFill>
            <a:srgbClr val="E6E6E6"/>
          </a:solidFill>
          <a:ln w="580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33722D25-DA42-9CC7-81CC-6D0E847B5756}"/>
              </a:ext>
            </a:extLst>
          </p:cNvPr>
          <p:cNvSpPr/>
          <p:nvPr/>
        </p:nvSpPr>
        <p:spPr>
          <a:xfrm>
            <a:off x="8208963" y="4012639"/>
            <a:ext cx="527153" cy="732694"/>
          </a:xfrm>
          <a:custGeom>
            <a:avLst/>
            <a:gdLst>
              <a:gd name="connsiteX0" fmla="*/ 208448 w 541304"/>
              <a:gd name="connsiteY0" fmla="*/ 0 h 752363"/>
              <a:gd name="connsiteX1" fmla="*/ 0 w 541304"/>
              <a:gd name="connsiteY1" fmla="*/ 0 h 752363"/>
              <a:gd name="connsiteX2" fmla="*/ 0 w 541304"/>
              <a:gd name="connsiteY2" fmla="*/ 214422 h 752363"/>
              <a:gd name="connsiteX3" fmla="*/ 129802 w 541304"/>
              <a:gd name="connsiteY3" fmla="*/ 609628 h 752363"/>
              <a:gd name="connsiteX4" fmla="*/ 510275 w 541304"/>
              <a:gd name="connsiteY4" fmla="*/ 752363 h 752363"/>
              <a:gd name="connsiteX5" fmla="*/ 541304 w 541304"/>
              <a:gd name="connsiteY5" fmla="*/ 751783 h 752363"/>
              <a:gd name="connsiteX6" fmla="*/ 208448 w 541304"/>
              <a:gd name="connsiteY6" fmla="*/ 0 h 75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304" h="752363">
                <a:moveTo>
                  <a:pt x="208448" y="0"/>
                </a:moveTo>
                <a:lnTo>
                  <a:pt x="0" y="0"/>
                </a:lnTo>
                <a:lnTo>
                  <a:pt x="0" y="214422"/>
                </a:lnTo>
                <a:cubicBezTo>
                  <a:pt x="0" y="383257"/>
                  <a:pt x="43673" y="516249"/>
                  <a:pt x="129802" y="609628"/>
                </a:cubicBezTo>
                <a:cubicBezTo>
                  <a:pt x="217090" y="704340"/>
                  <a:pt x="345152" y="752363"/>
                  <a:pt x="510275" y="752363"/>
                </a:cubicBezTo>
                <a:cubicBezTo>
                  <a:pt x="520773" y="752363"/>
                  <a:pt x="531097" y="752189"/>
                  <a:pt x="541304" y="751783"/>
                </a:cubicBezTo>
                <a:cubicBezTo>
                  <a:pt x="374441" y="536143"/>
                  <a:pt x="257631" y="279729"/>
                  <a:pt x="208448" y="0"/>
                </a:cubicBezTo>
                <a:close/>
              </a:path>
            </a:pathLst>
          </a:custGeom>
          <a:solidFill>
            <a:srgbClr val="E6E6E6"/>
          </a:solidFill>
          <a:ln w="580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DBA9A7A-9DC2-F70B-4DFA-9081B98F2C3C}"/>
              </a:ext>
            </a:extLst>
          </p:cNvPr>
          <p:cNvSpPr/>
          <p:nvPr/>
        </p:nvSpPr>
        <p:spPr>
          <a:xfrm>
            <a:off x="8411962" y="2696590"/>
            <a:ext cx="790871" cy="2048177"/>
          </a:xfrm>
          <a:custGeom>
            <a:avLst/>
            <a:gdLst>
              <a:gd name="connsiteX0" fmla="*/ 753001 w 812102"/>
              <a:gd name="connsiteY0" fmla="*/ 1116307 h 2103160"/>
              <a:gd name="connsiteX1" fmla="*/ 646805 w 812102"/>
              <a:gd name="connsiteY1" fmla="*/ 995611 h 2103160"/>
              <a:gd name="connsiteX2" fmla="*/ 744244 w 812102"/>
              <a:gd name="connsiteY2" fmla="*/ 884079 h 2103160"/>
              <a:gd name="connsiteX3" fmla="*/ 803809 w 812102"/>
              <a:gd name="connsiteY3" fmla="*/ 603712 h 2103160"/>
              <a:gd name="connsiteX4" fmla="*/ 803809 w 812102"/>
              <a:gd name="connsiteY4" fmla="*/ 534577 h 2103160"/>
              <a:gd name="connsiteX5" fmla="*/ 675399 w 812102"/>
              <a:gd name="connsiteY5" fmla="*/ 140764 h 2103160"/>
              <a:gd name="connsiteX6" fmla="*/ 332856 w 812102"/>
              <a:gd name="connsiteY6" fmla="*/ 0 h 2103160"/>
              <a:gd name="connsiteX7" fmla="*/ 10672 w 812102"/>
              <a:gd name="connsiteY7" fmla="*/ 696452 h 2103160"/>
              <a:gd name="connsiteX8" fmla="*/ 201083 w 812102"/>
              <a:gd name="connsiteY8" fmla="*/ 696452 h 2103160"/>
              <a:gd name="connsiteX9" fmla="*/ 201083 w 812102"/>
              <a:gd name="connsiteY9" fmla="*/ 512421 h 2103160"/>
              <a:gd name="connsiteX10" fmla="*/ 290749 w 812102"/>
              <a:gd name="connsiteY10" fmla="*/ 389579 h 2103160"/>
              <a:gd name="connsiteX11" fmla="*/ 358724 w 812102"/>
              <a:gd name="connsiteY11" fmla="*/ 417361 h 2103160"/>
              <a:gd name="connsiteX12" fmla="*/ 385984 w 812102"/>
              <a:gd name="connsiteY12" fmla="*/ 526283 h 2103160"/>
              <a:gd name="connsiteX13" fmla="*/ 385984 w 812102"/>
              <a:gd name="connsiteY13" fmla="*/ 667279 h 2103160"/>
              <a:gd name="connsiteX14" fmla="*/ 356404 w 812102"/>
              <a:gd name="connsiteY14" fmla="*/ 785307 h 2103160"/>
              <a:gd name="connsiteX15" fmla="*/ 260358 w 812102"/>
              <a:gd name="connsiteY15" fmla="*/ 815060 h 2103160"/>
              <a:gd name="connsiteX16" fmla="*/ 92915 w 812102"/>
              <a:gd name="connsiteY16" fmla="*/ 815060 h 2103160"/>
              <a:gd name="connsiteX17" fmla="*/ 92915 w 812102"/>
              <a:gd name="connsiteY17" fmla="*/ 1205220 h 2103160"/>
              <a:gd name="connsiteX18" fmla="*/ 252064 w 812102"/>
              <a:gd name="connsiteY18" fmla="*/ 1205220 h 2103160"/>
              <a:gd name="connsiteX19" fmla="*/ 360348 w 812102"/>
              <a:gd name="connsiteY19" fmla="*/ 1241295 h 2103160"/>
              <a:gd name="connsiteX20" fmla="*/ 394277 w 812102"/>
              <a:gd name="connsiteY20" fmla="*/ 1394413 h 2103160"/>
              <a:gd name="connsiteX21" fmla="*/ 394277 w 812102"/>
              <a:gd name="connsiteY21" fmla="*/ 1551996 h 2103160"/>
              <a:gd name="connsiteX22" fmla="*/ 367250 w 812102"/>
              <a:gd name="connsiteY22" fmla="*/ 1685742 h 2103160"/>
              <a:gd name="connsiteX23" fmla="*/ 293533 w 812102"/>
              <a:gd name="connsiteY23" fmla="*/ 1713581 h 2103160"/>
              <a:gd name="connsiteX24" fmla="*/ 192789 w 812102"/>
              <a:gd name="connsiteY24" fmla="*/ 1579661 h 2103160"/>
              <a:gd name="connsiteX25" fmla="*/ 192789 w 812102"/>
              <a:gd name="connsiteY25" fmla="*/ 1351377 h 2103160"/>
              <a:gd name="connsiteX26" fmla="*/ 0 w 812102"/>
              <a:gd name="connsiteY26" fmla="*/ 1351377 h 2103160"/>
              <a:gd name="connsiteX27" fmla="*/ 332856 w 812102"/>
              <a:gd name="connsiteY27" fmla="*/ 2103161 h 2103160"/>
              <a:gd name="connsiteX28" fmla="*/ 682068 w 812102"/>
              <a:gd name="connsiteY28" fmla="*/ 1962629 h 2103160"/>
              <a:gd name="connsiteX29" fmla="*/ 812102 w 812102"/>
              <a:gd name="connsiteY29" fmla="*/ 1568584 h 2103160"/>
              <a:gd name="connsiteX30" fmla="*/ 812102 w 812102"/>
              <a:gd name="connsiteY30" fmla="*/ 1397197 h 2103160"/>
              <a:gd name="connsiteX31" fmla="*/ 753001 w 812102"/>
              <a:gd name="connsiteY31" fmla="*/ 1116307 h 210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2102" h="2103160">
                <a:moveTo>
                  <a:pt x="753001" y="1116307"/>
                </a:moveTo>
                <a:cubicBezTo>
                  <a:pt x="727424" y="1067878"/>
                  <a:pt x="691870" y="1027511"/>
                  <a:pt x="646805" y="995611"/>
                </a:cubicBezTo>
                <a:cubicBezTo>
                  <a:pt x="687115" y="965858"/>
                  <a:pt x="719710" y="928564"/>
                  <a:pt x="744244" y="884079"/>
                </a:cubicBezTo>
                <a:cubicBezTo>
                  <a:pt x="783799" y="812276"/>
                  <a:pt x="803809" y="717912"/>
                  <a:pt x="803809" y="603712"/>
                </a:cubicBezTo>
                <a:lnTo>
                  <a:pt x="803809" y="534577"/>
                </a:lnTo>
                <a:cubicBezTo>
                  <a:pt x="803809" y="365800"/>
                  <a:pt x="760599" y="233272"/>
                  <a:pt x="675399" y="140764"/>
                </a:cubicBezTo>
                <a:cubicBezTo>
                  <a:pt x="594548" y="53069"/>
                  <a:pt x="479420" y="5800"/>
                  <a:pt x="332856" y="0"/>
                </a:cubicBezTo>
                <a:cubicBezTo>
                  <a:pt x="177013" y="201373"/>
                  <a:pt x="64901" y="438241"/>
                  <a:pt x="10672" y="696452"/>
                </a:cubicBezTo>
                <a:lnTo>
                  <a:pt x="201083" y="696452"/>
                </a:lnTo>
                <a:lnTo>
                  <a:pt x="201083" y="512421"/>
                </a:lnTo>
                <a:cubicBezTo>
                  <a:pt x="201083" y="399033"/>
                  <a:pt x="247366" y="389579"/>
                  <a:pt x="290749" y="389579"/>
                </a:cubicBezTo>
                <a:cubicBezTo>
                  <a:pt x="320386" y="389579"/>
                  <a:pt x="341963" y="398395"/>
                  <a:pt x="358724" y="417361"/>
                </a:cubicBezTo>
                <a:cubicBezTo>
                  <a:pt x="376530" y="437603"/>
                  <a:pt x="385984" y="475244"/>
                  <a:pt x="385984" y="526283"/>
                </a:cubicBezTo>
                <a:lnTo>
                  <a:pt x="385984" y="667279"/>
                </a:lnTo>
                <a:cubicBezTo>
                  <a:pt x="385984" y="724582"/>
                  <a:pt x="375776" y="765355"/>
                  <a:pt x="356404" y="785307"/>
                </a:cubicBezTo>
                <a:cubicBezTo>
                  <a:pt x="337264" y="805026"/>
                  <a:pt x="304959" y="815060"/>
                  <a:pt x="260358" y="815060"/>
                </a:cubicBezTo>
                <a:lnTo>
                  <a:pt x="92915" y="815060"/>
                </a:lnTo>
                <a:lnTo>
                  <a:pt x="92915" y="1205220"/>
                </a:lnTo>
                <a:lnTo>
                  <a:pt x="252064" y="1205220"/>
                </a:lnTo>
                <a:cubicBezTo>
                  <a:pt x="304031" y="1205220"/>
                  <a:pt x="340455" y="1217400"/>
                  <a:pt x="360348" y="1241295"/>
                </a:cubicBezTo>
                <a:cubicBezTo>
                  <a:pt x="375834" y="1259971"/>
                  <a:pt x="394277" y="1301730"/>
                  <a:pt x="394277" y="1394413"/>
                </a:cubicBezTo>
                <a:lnTo>
                  <a:pt x="394277" y="1551996"/>
                </a:lnTo>
                <a:cubicBezTo>
                  <a:pt x="394277" y="1639980"/>
                  <a:pt x="377342" y="1673562"/>
                  <a:pt x="367250" y="1685742"/>
                </a:cubicBezTo>
                <a:cubicBezTo>
                  <a:pt x="357332" y="1697689"/>
                  <a:pt x="338947" y="1713581"/>
                  <a:pt x="293533" y="1713581"/>
                </a:cubicBezTo>
                <a:cubicBezTo>
                  <a:pt x="244756" y="1713581"/>
                  <a:pt x="192789" y="1703257"/>
                  <a:pt x="192789" y="1579661"/>
                </a:cubicBezTo>
                <a:lnTo>
                  <a:pt x="192789" y="1351377"/>
                </a:lnTo>
                <a:lnTo>
                  <a:pt x="0" y="1351377"/>
                </a:lnTo>
                <a:cubicBezTo>
                  <a:pt x="49183" y="1631107"/>
                  <a:pt x="165935" y="1887520"/>
                  <a:pt x="332856" y="2103161"/>
                </a:cubicBezTo>
                <a:cubicBezTo>
                  <a:pt x="482958" y="2097535"/>
                  <a:pt x="600348" y="2050323"/>
                  <a:pt x="682068" y="1962629"/>
                </a:cubicBezTo>
                <a:cubicBezTo>
                  <a:pt x="768313" y="1870121"/>
                  <a:pt x="812102" y="1737535"/>
                  <a:pt x="812102" y="1568584"/>
                </a:cubicBezTo>
                <a:lnTo>
                  <a:pt x="812102" y="1397197"/>
                </a:lnTo>
                <a:cubicBezTo>
                  <a:pt x="812102" y="1285200"/>
                  <a:pt x="792266" y="1190662"/>
                  <a:pt x="753001" y="1116307"/>
                </a:cubicBezTo>
                <a:close/>
              </a:path>
            </a:pathLst>
          </a:custGeom>
          <a:solidFill>
            <a:srgbClr val="69A2E8"/>
          </a:solidFill>
          <a:ln w="5800" cap="flat">
            <a:noFill/>
            <a:prstDash val="solid"/>
            <a:miter/>
          </a:ln>
        </p:spPr>
        <p:txBody>
          <a:bodyPr rtlCol="0" anchor="ctr"/>
          <a:lstStyle/>
          <a:p>
            <a:endParaRPr lang="en-US"/>
          </a:p>
        </p:txBody>
      </p:sp>
      <p:sp>
        <p:nvSpPr>
          <p:cNvPr id="43" name="TextBox 42">
            <a:extLst>
              <a:ext uri="{FF2B5EF4-FFF2-40B4-BE49-F238E27FC236}">
                <a16:creationId xmlns:a16="http://schemas.microsoft.com/office/drawing/2014/main" id="{847EAB45-82D1-7951-4DAD-D4CCE090AEE6}"/>
              </a:ext>
            </a:extLst>
          </p:cNvPr>
          <p:cNvSpPr txBox="1"/>
          <p:nvPr/>
        </p:nvSpPr>
        <p:spPr>
          <a:xfrm>
            <a:off x="1113818" y="2972458"/>
            <a:ext cx="2384125" cy="1600438"/>
          </a:xfrm>
          <a:prstGeom prst="rect">
            <a:avLst/>
          </a:prstGeom>
          <a:noFill/>
        </p:spPr>
        <p:txBody>
          <a:bodyPr wrap="square">
            <a:spAutoFit/>
          </a:bodyPr>
          <a:lstStyle/>
          <a:p>
            <a:pPr algn="ctr"/>
            <a:r>
              <a:rPr lang="en-US" sz="1400" dirty="0" err="1"/>
              <a:t>EliteCare</a:t>
            </a:r>
            <a:r>
              <a:rPr lang="en-US" sz="1400" dirty="0"/>
              <a:t> respects the spiritual needs of each patient, understanding that comfort can come from many sources. Our spiritual support services include:</a:t>
            </a:r>
          </a:p>
        </p:txBody>
      </p:sp>
      <p:sp>
        <p:nvSpPr>
          <p:cNvPr id="49" name="TextBox 48">
            <a:extLst>
              <a:ext uri="{FF2B5EF4-FFF2-40B4-BE49-F238E27FC236}">
                <a16:creationId xmlns:a16="http://schemas.microsoft.com/office/drawing/2014/main" id="{B467EB52-1FBB-12BF-790F-D9BA555735E1}"/>
              </a:ext>
            </a:extLst>
          </p:cNvPr>
          <p:cNvSpPr txBox="1"/>
          <p:nvPr/>
        </p:nvSpPr>
        <p:spPr>
          <a:xfrm>
            <a:off x="5212373" y="2972458"/>
            <a:ext cx="2508922" cy="954107"/>
          </a:xfrm>
          <a:prstGeom prst="rect">
            <a:avLst/>
          </a:prstGeom>
          <a:noFill/>
        </p:spPr>
        <p:txBody>
          <a:bodyPr wrap="square">
            <a:spAutoFit/>
          </a:bodyPr>
          <a:lstStyle/>
          <a:p>
            <a:pPr algn="ctr"/>
            <a:r>
              <a:rPr lang="en-US" sz="1400" dirty="0"/>
              <a:t>Assisting in the observance of spiritual practices that bring peace to our patients.</a:t>
            </a:r>
          </a:p>
        </p:txBody>
      </p:sp>
      <p:sp>
        <p:nvSpPr>
          <p:cNvPr id="54" name="TextBox 53">
            <a:extLst>
              <a:ext uri="{FF2B5EF4-FFF2-40B4-BE49-F238E27FC236}">
                <a16:creationId xmlns:a16="http://schemas.microsoft.com/office/drawing/2014/main" id="{662E579C-3922-D31C-63FA-03C0BEF008BD}"/>
              </a:ext>
            </a:extLst>
          </p:cNvPr>
          <p:cNvSpPr txBox="1"/>
          <p:nvPr/>
        </p:nvSpPr>
        <p:spPr>
          <a:xfrm>
            <a:off x="9138317" y="2972458"/>
            <a:ext cx="2508922" cy="1384995"/>
          </a:xfrm>
          <a:prstGeom prst="rect">
            <a:avLst/>
          </a:prstGeom>
          <a:noFill/>
        </p:spPr>
        <p:txBody>
          <a:bodyPr wrap="square">
            <a:spAutoFit/>
          </a:bodyPr>
          <a:lstStyle/>
          <a:p>
            <a:pPr algn="ctr"/>
            <a:r>
              <a:rPr lang="en-US" sz="1400" dirty="0"/>
              <a:t>Providing access to chaplains who can offer spiritual guidance, prayer, and rituals aligned with the patient’s personal beliefs and desires.</a:t>
            </a:r>
          </a:p>
        </p:txBody>
      </p:sp>
      <p:grpSp>
        <p:nvGrpSpPr>
          <p:cNvPr id="56" name="Group 55">
            <a:extLst>
              <a:ext uri="{FF2B5EF4-FFF2-40B4-BE49-F238E27FC236}">
                <a16:creationId xmlns:a16="http://schemas.microsoft.com/office/drawing/2014/main" id="{4C5D7EAE-E22B-2735-CB90-CD47FC854E2A}"/>
              </a:ext>
            </a:extLst>
          </p:cNvPr>
          <p:cNvGrpSpPr/>
          <p:nvPr/>
        </p:nvGrpSpPr>
        <p:grpSpPr>
          <a:xfrm>
            <a:off x="11810999" y="6477000"/>
            <a:ext cx="504825" cy="419209"/>
            <a:chOff x="11810999" y="6477000"/>
            <a:chExt cx="504825" cy="419209"/>
          </a:xfrm>
        </p:grpSpPr>
        <p:sp>
          <p:nvSpPr>
            <p:cNvPr id="57" name="Rectangle 56">
              <a:extLst>
                <a:ext uri="{FF2B5EF4-FFF2-40B4-BE49-F238E27FC236}">
                  <a16:creationId xmlns:a16="http://schemas.microsoft.com/office/drawing/2014/main" id="{0148C3D4-742D-7D9B-4A37-C5E536B45CE2}"/>
                </a:ext>
              </a:extLst>
            </p:cNvPr>
            <p:cNvSpPr/>
            <p:nvPr/>
          </p:nvSpPr>
          <p:spPr>
            <a:xfrm>
              <a:off x="11810999" y="6477000"/>
              <a:ext cx="504825" cy="419209"/>
            </a:xfrm>
            <a:prstGeom prst="rect">
              <a:avLst/>
            </a:prstGeom>
            <a:noFill/>
            <a:ln>
              <a:solidFill>
                <a:srgbClr val="69A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02274F60-DBA7-7CA5-A410-297AB315BC04}"/>
                </a:ext>
              </a:extLst>
            </p:cNvPr>
            <p:cNvGrpSpPr/>
            <p:nvPr/>
          </p:nvGrpSpPr>
          <p:grpSpPr>
            <a:xfrm>
              <a:off x="11810999" y="6477005"/>
              <a:ext cx="307181" cy="203091"/>
              <a:chOff x="11811000" y="6477005"/>
              <a:chExt cx="222250" cy="203091"/>
            </a:xfrm>
            <a:solidFill>
              <a:srgbClr val="8FCF11"/>
            </a:solidFill>
          </p:grpSpPr>
          <p:sp>
            <p:nvSpPr>
              <p:cNvPr id="59" name="Rectangle 58">
                <a:extLst>
                  <a:ext uri="{FF2B5EF4-FFF2-40B4-BE49-F238E27FC236}">
                    <a16:creationId xmlns:a16="http://schemas.microsoft.com/office/drawing/2014/main" id="{0301E48B-3945-B59E-6EE8-7D72226D61A9}"/>
                  </a:ext>
                </a:extLst>
              </p:cNvPr>
              <p:cNvSpPr/>
              <p:nvPr/>
            </p:nvSpPr>
            <p:spPr>
              <a:xfrm>
                <a:off x="11811000" y="6477005"/>
                <a:ext cx="222250" cy="2030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B123F44C-ACAD-4A34-0A93-B91628B03A35}"/>
                  </a:ext>
                </a:extLst>
              </p:cNvPr>
              <p:cNvSpPr txBox="1"/>
              <p:nvPr/>
            </p:nvSpPr>
            <p:spPr>
              <a:xfrm>
                <a:off x="11811000" y="6478523"/>
                <a:ext cx="222250" cy="200055"/>
              </a:xfrm>
              <a:prstGeom prst="rect">
                <a:avLst/>
              </a:prstGeom>
              <a:grpFill/>
            </p:spPr>
            <p:txBody>
              <a:bodyPr wrap="square" rtlCol="0">
                <a:spAutoFit/>
              </a:bodyPr>
              <a:lstStyle/>
              <a:p>
                <a:pPr algn="ctr"/>
                <a:fld id="{22118994-1E77-481E-A1A3-6C82BDDA1C84}" type="slidenum">
                  <a:rPr lang="en-PK" sz="700" b="1" smtClean="0">
                    <a:solidFill>
                      <a:schemeClr val="bg1"/>
                    </a:solidFill>
                    <a:latin typeface="Poppins" panose="00000500000000000000" pitchFamily="2" charset="0"/>
                    <a:cs typeface="Poppins" panose="00000500000000000000" pitchFamily="2" charset="0"/>
                  </a:rPr>
                  <a:pPr algn="ctr"/>
                  <a:t>8</a:t>
                </a:fld>
                <a:endParaRPr lang="en-PK" sz="700" b="1" dirty="0">
                  <a:solidFill>
                    <a:schemeClr val="bg1"/>
                  </a:solidFill>
                  <a:latin typeface="Poppins" panose="00000500000000000000" pitchFamily="2" charset="0"/>
                  <a:cs typeface="Poppins" panose="00000500000000000000" pitchFamily="2" charset="0"/>
                </a:endParaRPr>
              </a:p>
            </p:txBody>
          </p:sp>
        </p:grpSp>
      </p:grpSp>
    </p:spTree>
    <p:extLst>
      <p:ext uri="{BB962C8B-B14F-4D97-AF65-F5344CB8AC3E}">
        <p14:creationId xmlns:p14="http://schemas.microsoft.com/office/powerpoint/2010/main" val="4184178934"/>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7DAC9E-487E-3A27-B92D-0047E0ED670E}"/>
              </a:ext>
            </a:extLst>
          </p:cNvPr>
          <p:cNvSpPr/>
          <p:nvPr/>
        </p:nvSpPr>
        <p:spPr>
          <a:xfrm>
            <a:off x="8332695" y="0"/>
            <a:ext cx="385930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15.jpg">
            <a:extLst>
              <a:ext uri="{FF2B5EF4-FFF2-40B4-BE49-F238E27FC236}">
                <a16:creationId xmlns:a16="http://schemas.microsoft.com/office/drawing/2014/main" id="{93D18654-F3DD-C624-CA43-DF029262B90B}"/>
              </a:ext>
            </a:extLst>
          </p:cNvPr>
          <p:cNvPicPr>
            <a:picLocks noGrp="1"/>
          </p:cNvPicPr>
          <p:nvPr>
            <p:ph type="pic" sz="quarter" idx="10"/>
          </p:nvPr>
        </p:nvPicPr>
        <p:blipFill rotWithShape="1">
          <a:blip r:embed="rId3">
            <a:extLst>
              <a:ext uri="{28A0092B-C50C-407E-A947-70E740481C1C}">
                <a14:useLocalDpi xmlns:a14="http://schemas.microsoft.com/office/drawing/2010/main" val="0"/>
              </a:ext>
            </a:extLst>
          </a:blip>
          <a:srcRect l="23290" r="28222"/>
          <a:stretch/>
        </p:blipFill>
        <p:spPr>
          <a:xfrm>
            <a:off x="3352800" y="0"/>
            <a:ext cx="4979896" cy="6858001"/>
          </a:xfrm>
          <a:prstGeom prst="rect">
            <a:avLst/>
          </a:prstGeom>
          <a:ln/>
        </p:spPr>
      </p:pic>
      <p:sp>
        <p:nvSpPr>
          <p:cNvPr id="3" name="Rectangle 2">
            <a:extLst>
              <a:ext uri="{FF2B5EF4-FFF2-40B4-BE49-F238E27FC236}">
                <a16:creationId xmlns:a16="http://schemas.microsoft.com/office/drawing/2014/main" id="{F8516B21-EA51-5AE0-0A95-C4FA77FFBE2F}"/>
              </a:ext>
            </a:extLst>
          </p:cNvPr>
          <p:cNvSpPr/>
          <p:nvPr/>
        </p:nvSpPr>
        <p:spPr>
          <a:xfrm>
            <a:off x="0" y="1076581"/>
            <a:ext cx="5085990" cy="5159627"/>
          </a:xfrm>
          <a:prstGeom prst="rect">
            <a:avLst/>
          </a:prstGeom>
          <a:solidFill>
            <a:schemeClr val="bg1"/>
          </a:solidFill>
          <a:ln>
            <a:noFill/>
          </a:ln>
          <a:effectLst>
            <a:outerShdw blurRad="698500" dist="190500" dir="2700000" algn="tl" rotWithShape="0">
              <a:srgbClr val="2C3138">
                <a:alpha val="1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1637"/>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3" name="Ink 12">
                <a:extLst>
                  <a:ext uri="{FF2B5EF4-FFF2-40B4-BE49-F238E27FC236}">
                    <a16:creationId xmlns:a16="http://schemas.microsoft.com/office/drawing/2014/main" id="{C291EE1D-20D2-E317-5974-C51205987F3E}"/>
                  </a:ext>
                </a:extLst>
              </p14:cNvPr>
              <p14:cNvContentPartPr/>
              <p14:nvPr/>
            </p14:nvContentPartPr>
            <p14:xfrm>
              <a:off x="5527085" y="3698242"/>
              <a:ext cx="360" cy="360"/>
            </p14:xfrm>
          </p:contentPart>
        </mc:Choice>
        <mc:Fallback xmlns="">
          <p:pic>
            <p:nvPicPr>
              <p:cNvPr id="13" name="Ink 12">
                <a:extLst>
                  <a:ext uri="{FF2B5EF4-FFF2-40B4-BE49-F238E27FC236}">
                    <a16:creationId xmlns:a16="http://schemas.microsoft.com/office/drawing/2014/main" id="{C291EE1D-20D2-E317-5974-C51205987F3E}"/>
                  </a:ext>
                </a:extLst>
              </p:cNvPr>
              <p:cNvPicPr/>
              <p:nvPr/>
            </p:nvPicPr>
            <p:blipFill>
              <a:blip r:embed="rId8"/>
              <a:stretch>
                <a:fillRect/>
              </a:stretch>
            </p:blipFill>
            <p:spPr>
              <a:xfrm>
                <a:off x="5509085" y="359060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4" name="Ink 13">
                <a:extLst>
                  <a:ext uri="{FF2B5EF4-FFF2-40B4-BE49-F238E27FC236}">
                    <a16:creationId xmlns:a16="http://schemas.microsoft.com/office/drawing/2014/main" id="{423F7ED3-0E01-61AA-0947-8D517066BD34}"/>
                  </a:ext>
                </a:extLst>
              </p14:cNvPr>
              <p14:cNvContentPartPr/>
              <p14:nvPr/>
            </p14:nvContentPartPr>
            <p14:xfrm>
              <a:off x="-286915" y="6154522"/>
              <a:ext cx="360" cy="360"/>
            </p14:xfrm>
          </p:contentPart>
        </mc:Choice>
        <mc:Fallback xmlns="">
          <p:pic>
            <p:nvPicPr>
              <p:cNvPr id="14" name="Ink 13">
                <a:extLst>
                  <a:ext uri="{FF2B5EF4-FFF2-40B4-BE49-F238E27FC236}">
                    <a16:creationId xmlns:a16="http://schemas.microsoft.com/office/drawing/2014/main" id="{423F7ED3-0E01-61AA-0947-8D517066BD34}"/>
                  </a:ext>
                </a:extLst>
              </p:cNvPr>
              <p:cNvPicPr/>
              <p:nvPr/>
            </p:nvPicPr>
            <p:blipFill>
              <a:blip r:embed="rId10"/>
              <a:stretch>
                <a:fillRect/>
              </a:stretch>
            </p:blipFill>
            <p:spPr>
              <a:xfrm>
                <a:off x="-304555" y="604688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5" name="Ink 14">
                <a:extLst>
                  <a:ext uri="{FF2B5EF4-FFF2-40B4-BE49-F238E27FC236}">
                    <a16:creationId xmlns:a16="http://schemas.microsoft.com/office/drawing/2014/main" id="{834DF409-5C90-E8A7-2277-0308A82B4EC4}"/>
                  </a:ext>
                </a:extLst>
              </p14:cNvPr>
              <p14:cNvContentPartPr/>
              <p14:nvPr/>
            </p14:nvContentPartPr>
            <p14:xfrm>
              <a:off x="-286915" y="6154522"/>
              <a:ext cx="360" cy="360"/>
            </p14:xfrm>
          </p:contentPart>
        </mc:Choice>
        <mc:Fallback xmlns="">
          <p:pic>
            <p:nvPicPr>
              <p:cNvPr id="15" name="Ink 14">
                <a:extLst>
                  <a:ext uri="{FF2B5EF4-FFF2-40B4-BE49-F238E27FC236}">
                    <a16:creationId xmlns:a16="http://schemas.microsoft.com/office/drawing/2014/main" id="{834DF409-5C90-E8A7-2277-0308A82B4EC4}"/>
                  </a:ext>
                </a:extLst>
              </p:cNvPr>
              <p:cNvPicPr/>
              <p:nvPr/>
            </p:nvPicPr>
            <p:blipFill>
              <a:blip r:embed="rId10"/>
              <a:stretch>
                <a:fillRect/>
              </a:stretch>
            </p:blipFill>
            <p:spPr>
              <a:xfrm>
                <a:off x="-304555" y="6046882"/>
                <a:ext cx="36000" cy="216000"/>
              </a:xfrm>
              <a:prstGeom prst="rect">
                <a:avLst/>
              </a:prstGeom>
            </p:spPr>
          </p:pic>
        </mc:Fallback>
      </mc:AlternateContent>
      <p:pic>
        <p:nvPicPr>
          <p:cNvPr id="12" name="Graphic 11">
            <a:extLst>
              <a:ext uri="{FF2B5EF4-FFF2-40B4-BE49-F238E27FC236}">
                <a16:creationId xmlns:a16="http://schemas.microsoft.com/office/drawing/2014/main" id="{A8E9937A-68C5-CC35-A8E1-53BC2BCA1A5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753731" y="1139435"/>
            <a:ext cx="704121" cy="704121"/>
          </a:xfrm>
          <a:prstGeom prst="rect">
            <a:avLst/>
          </a:prstGeom>
        </p:spPr>
      </p:pic>
      <p:sp>
        <p:nvSpPr>
          <p:cNvPr id="19" name="TextBox 18">
            <a:extLst>
              <a:ext uri="{FF2B5EF4-FFF2-40B4-BE49-F238E27FC236}">
                <a16:creationId xmlns:a16="http://schemas.microsoft.com/office/drawing/2014/main" id="{B38E16AA-3B59-6B83-3F3B-6DF685981017}"/>
              </a:ext>
            </a:extLst>
          </p:cNvPr>
          <p:cNvSpPr txBox="1"/>
          <p:nvPr/>
        </p:nvSpPr>
        <p:spPr>
          <a:xfrm>
            <a:off x="8562964" y="2168671"/>
            <a:ext cx="3085655" cy="1169551"/>
          </a:xfrm>
          <a:prstGeom prst="rect">
            <a:avLst/>
          </a:prstGeom>
          <a:noFill/>
        </p:spPr>
        <p:txBody>
          <a:bodyPr wrap="square">
            <a:spAutoFit/>
          </a:bodyPr>
          <a:lstStyle/>
          <a:p>
            <a:pPr algn="ctr"/>
            <a:r>
              <a:rPr lang="en-US" sz="1400" dirty="0"/>
              <a:t> Our trained professionals use a variety of tools to evaluate the type and extent of pain, which helps us create comprehensive management plans. </a:t>
            </a:r>
          </a:p>
        </p:txBody>
      </p:sp>
      <p:pic>
        <p:nvPicPr>
          <p:cNvPr id="26" name="Graphic 25">
            <a:extLst>
              <a:ext uri="{FF2B5EF4-FFF2-40B4-BE49-F238E27FC236}">
                <a16:creationId xmlns:a16="http://schemas.microsoft.com/office/drawing/2014/main" id="{EA264982-8BBF-7D59-3A34-E661F505E63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9753731" y="3519778"/>
            <a:ext cx="704121" cy="704121"/>
          </a:xfrm>
          <a:prstGeom prst="rect">
            <a:avLst/>
          </a:prstGeom>
        </p:spPr>
      </p:pic>
      <p:sp>
        <p:nvSpPr>
          <p:cNvPr id="27" name="TextBox 26">
            <a:extLst>
              <a:ext uri="{FF2B5EF4-FFF2-40B4-BE49-F238E27FC236}">
                <a16:creationId xmlns:a16="http://schemas.microsoft.com/office/drawing/2014/main" id="{91F61565-A858-BE4C-AFF7-36C60D86D86D}"/>
              </a:ext>
            </a:extLst>
          </p:cNvPr>
          <p:cNvSpPr txBox="1"/>
          <p:nvPr/>
        </p:nvSpPr>
        <p:spPr>
          <a:xfrm>
            <a:off x="8562965" y="4549014"/>
            <a:ext cx="3085654" cy="1169551"/>
          </a:xfrm>
          <a:prstGeom prst="rect">
            <a:avLst/>
          </a:prstGeom>
          <a:noFill/>
        </p:spPr>
        <p:txBody>
          <a:bodyPr wrap="square">
            <a:spAutoFit/>
          </a:bodyPr>
          <a:lstStyle/>
          <a:p>
            <a:pPr algn="ctr"/>
            <a:r>
              <a:rPr lang="en-US" sz="1400" dirty="0"/>
              <a:t>These plans are tailored to address not only the symptoms but also the root causes of pain, ensuring a holistic approach to patient care.</a:t>
            </a:r>
          </a:p>
        </p:txBody>
      </p:sp>
      <p:sp>
        <p:nvSpPr>
          <p:cNvPr id="5" name="TextBox 4">
            <a:extLst>
              <a:ext uri="{FF2B5EF4-FFF2-40B4-BE49-F238E27FC236}">
                <a16:creationId xmlns:a16="http://schemas.microsoft.com/office/drawing/2014/main" id="{0BE042CC-96E3-5100-AB15-DA2E45CCC505}"/>
              </a:ext>
            </a:extLst>
          </p:cNvPr>
          <p:cNvSpPr txBox="1"/>
          <p:nvPr/>
        </p:nvSpPr>
        <p:spPr>
          <a:xfrm>
            <a:off x="496800" y="3284478"/>
            <a:ext cx="4060859" cy="954107"/>
          </a:xfrm>
          <a:prstGeom prst="rect">
            <a:avLst/>
          </a:prstGeom>
          <a:noFill/>
        </p:spPr>
        <p:txBody>
          <a:bodyPr wrap="square">
            <a:spAutoFit/>
          </a:bodyPr>
          <a:lstStyle/>
          <a:p>
            <a:r>
              <a:rPr lang="en-US" sz="2800" b="1" dirty="0"/>
              <a:t>Pain and Symptom Management</a:t>
            </a:r>
          </a:p>
        </p:txBody>
      </p:sp>
      <p:sp>
        <p:nvSpPr>
          <p:cNvPr id="9" name="TextBox 8">
            <a:extLst>
              <a:ext uri="{FF2B5EF4-FFF2-40B4-BE49-F238E27FC236}">
                <a16:creationId xmlns:a16="http://schemas.microsoft.com/office/drawing/2014/main" id="{69239789-039E-0CF4-2BF0-5CD28DC89D11}"/>
              </a:ext>
            </a:extLst>
          </p:cNvPr>
          <p:cNvSpPr txBox="1"/>
          <p:nvPr/>
        </p:nvSpPr>
        <p:spPr>
          <a:xfrm>
            <a:off x="496800" y="4361059"/>
            <a:ext cx="4092391" cy="738664"/>
          </a:xfrm>
          <a:prstGeom prst="rect">
            <a:avLst/>
          </a:prstGeom>
          <a:noFill/>
        </p:spPr>
        <p:txBody>
          <a:bodyPr wrap="square">
            <a:spAutoFit/>
          </a:bodyPr>
          <a:lstStyle/>
          <a:p>
            <a:pPr>
              <a:spcBef>
                <a:spcPts val="600"/>
              </a:spcBef>
            </a:pPr>
            <a:r>
              <a:rPr lang="en-US" sz="1400" dirty="0"/>
              <a:t>At </a:t>
            </a:r>
            <a:r>
              <a:rPr lang="en-US" sz="1400" dirty="0" err="1"/>
              <a:t>EliteCare</a:t>
            </a:r>
            <a:r>
              <a:rPr lang="en-US" sz="1400" dirty="0"/>
              <a:t>, we begin pain and symptom management with a thorough assessment of each patient's unique situation.</a:t>
            </a:r>
          </a:p>
        </p:txBody>
      </p:sp>
      <p:pic>
        <p:nvPicPr>
          <p:cNvPr id="38" name="Graphic 37">
            <a:extLst>
              <a:ext uri="{FF2B5EF4-FFF2-40B4-BE49-F238E27FC236}">
                <a16:creationId xmlns:a16="http://schemas.microsoft.com/office/drawing/2014/main" id="{E43B5F2E-F8FA-53C6-4861-D7C6742832C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602766" y="2213065"/>
            <a:ext cx="987630" cy="987630"/>
          </a:xfrm>
          <a:prstGeom prst="rect">
            <a:avLst/>
          </a:prstGeom>
        </p:spPr>
      </p:pic>
      <p:grpSp>
        <p:nvGrpSpPr>
          <p:cNvPr id="16" name="Group 15">
            <a:extLst>
              <a:ext uri="{FF2B5EF4-FFF2-40B4-BE49-F238E27FC236}">
                <a16:creationId xmlns:a16="http://schemas.microsoft.com/office/drawing/2014/main" id="{7E4A6F73-1032-3C66-6189-6AFD6B5A8774}"/>
              </a:ext>
            </a:extLst>
          </p:cNvPr>
          <p:cNvGrpSpPr/>
          <p:nvPr/>
        </p:nvGrpSpPr>
        <p:grpSpPr>
          <a:xfrm>
            <a:off x="-1063180" y="-772768"/>
            <a:ext cx="3071959" cy="1567678"/>
            <a:chOff x="-1063180" y="-772768"/>
            <a:chExt cx="3071959" cy="1567678"/>
          </a:xfrm>
        </p:grpSpPr>
        <p:sp>
          <p:nvSpPr>
            <p:cNvPr id="17" name="Google Shape;39;p4">
              <a:extLst>
                <a:ext uri="{FF2B5EF4-FFF2-40B4-BE49-F238E27FC236}">
                  <a16:creationId xmlns:a16="http://schemas.microsoft.com/office/drawing/2014/main" id="{A3B42589-4A62-88F2-5311-0B808AC0AD6E}"/>
                </a:ext>
              </a:extLst>
            </p:cNvPr>
            <p:cNvSpPr/>
            <p:nvPr/>
          </p:nvSpPr>
          <p:spPr>
            <a:xfrm rot="2930782">
              <a:off x="61258" y="-589564"/>
              <a:ext cx="383791" cy="2385157"/>
            </a:xfrm>
            <a:prstGeom prst="triangle">
              <a:avLst>
                <a:gd name="adj" fmla="val 50000"/>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sp>
          <p:nvSpPr>
            <p:cNvPr id="18" name="Google Shape;40;p4">
              <a:extLst>
                <a:ext uri="{FF2B5EF4-FFF2-40B4-BE49-F238E27FC236}">
                  <a16:creationId xmlns:a16="http://schemas.microsoft.com/office/drawing/2014/main" id="{20A276F1-A576-36BF-EEB9-89650F1007B8}"/>
                </a:ext>
              </a:extLst>
            </p:cNvPr>
            <p:cNvSpPr/>
            <p:nvPr/>
          </p:nvSpPr>
          <p:spPr>
            <a:xfrm rot="13716963">
              <a:off x="489692" y="-1458399"/>
              <a:ext cx="383791" cy="2654383"/>
            </a:xfrm>
            <a:prstGeom prst="triangle">
              <a:avLst>
                <a:gd name="adj" fmla="val 50000"/>
              </a:avLst>
            </a:prstGeom>
            <a:solidFill>
              <a:srgbClr val="8FC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sp>
          <p:nvSpPr>
            <p:cNvPr id="20" name="Google Shape;41;p4">
              <a:extLst>
                <a:ext uri="{FF2B5EF4-FFF2-40B4-BE49-F238E27FC236}">
                  <a16:creationId xmlns:a16="http://schemas.microsoft.com/office/drawing/2014/main" id="{D7503B1C-AED7-248A-0AE5-8C94A052C3C0}"/>
                </a:ext>
              </a:extLst>
            </p:cNvPr>
            <p:cNvSpPr/>
            <p:nvPr/>
          </p:nvSpPr>
          <p:spPr>
            <a:xfrm rot="3697583">
              <a:off x="-378795" y="-1457153"/>
              <a:ext cx="1016387" cy="2385157"/>
            </a:xfrm>
            <a:prstGeom prst="triangle">
              <a:avLst>
                <a:gd name="adj" fmla="val 50000"/>
              </a:avLst>
            </a:prstGeom>
            <a:solidFill>
              <a:srgbClr val="69A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sym typeface="Poppins"/>
              </a:endParaRPr>
            </a:p>
          </p:txBody>
        </p:sp>
      </p:grpSp>
      <p:pic>
        <p:nvPicPr>
          <p:cNvPr id="21" name="object 10">
            <a:extLst>
              <a:ext uri="{FF2B5EF4-FFF2-40B4-BE49-F238E27FC236}">
                <a16:creationId xmlns:a16="http://schemas.microsoft.com/office/drawing/2014/main" id="{5BD66336-76BF-EDF8-61E7-5188066DDE7B}"/>
              </a:ext>
            </a:extLst>
          </p:cNvPr>
          <p:cNvPicPr/>
          <p:nvPr/>
        </p:nvPicPr>
        <p:blipFill>
          <a:blip r:embed="rId18" cstate="print"/>
          <a:stretch>
            <a:fillRect/>
          </a:stretch>
        </p:blipFill>
        <p:spPr>
          <a:xfrm>
            <a:off x="11535068" y="225372"/>
            <a:ext cx="551864" cy="316017"/>
          </a:xfrm>
          <a:prstGeom prst="rect">
            <a:avLst/>
          </a:prstGeom>
        </p:spPr>
      </p:pic>
      <p:grpSp>
        <p:nvGrpSpPr>
          <p:cNvPr id="22" name="Group 21">
            <a:extLst>
              <a:ext uri="{FF2B5EF4-FFF2-40B4-BE49-F238E27FC236}">
                <a16:creationId xmlns:a16="http://schemas.microsoft.com/office/drawing/2014/main" id="{FAD2D7B2-FC47-583D-5A8B-F6D942163CB5}"/>
              </a:ext>
            </a:extLst>
          </p:cNvPr>
          <p:cNvGrpSpPr/>
          <p:nvPr/>
        </p:nvGrpSpPr>
        <p:grpSpPr>
          <a:xfrm>
            <a:off x="11810999" y="6477000"/>
            <a:ext cx="504825" cy="419209"/>
            <a:chOff x="11810999" y="6477000"/>
            <a:chExt cx="504825" cy="419209"/>
          </a:xfrm>
        </p:grpSpPr>
        <p:sp>
          <p:nvSpPr>
            <p:cNvPr id="23" name="Rectangle 22">
              <a:extLst>
                <a:ext uri="{FF2B5EF4-FFF2-40B4-BE49-F238E27FC236}">
                  <a16:creationId xmlns:a16="http://schemas.microsoft.com/office/drawing/2014/main" id="{D483D5A6-0D39-1E56-9BFA-13B18DE49AE9}"/>
                </a:ext>
              </a:extLst>
            </p:cNvPr>
            <p:cNvSpPr/>
            <p:nvPr/>
          </p:nvSpPr>
          <p:spPr>
            <a:xfrm>
              <a:off x="11810999" y="6477000"/>
              <a:ext cx="504825" cy="419209"/>
            </a:xfrm>
            <a:prstGeom prst="rect">
              <a:avLst/>
            </a:prstGeom>
            <a:noFill/>
            <a:ln>
              <a:solidFill>
                <a:srgbClr val="69A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E6DB4A7C-CF6A-6CB3-8A65-C8AB8B678199}"/>
                </a:ext>
              </a:extLst>
            </p:cNvPr>
            <p:cNvGrpSpPr/>
            <p:nvPr/>
          </p:nvGrpSpPr>
          <p:grpSpPr>
            <a:xfrm>
              <a:off x="11810999" y="6477005"/>
              <a:ext cx="307181" cy="203091"/>
              <a:chOff x="11811000" y="6477005"/>
              <a:chExt cx="222250" cy="203091"/>
            </a:xfrm>
            <a:solidFill>
              <a:srgbClr val="8FCF11"/>
            </a:solidFill>
          </p:grpSpPr>
          <p:sp>
            <p:nvSpPr>
              <p:cNvPr id="25" name="Rectangle 24">
                <a:extLst>
                  <a:ext uri="{FF2B5EF4-FFF2-40B4-BE49-F238E27FC236}">
                    <a16:creationId xmlns:a16="http://schemas.microsoft.com/office/drawing/2014/main" id="{E18AF7FD-BB6B-7075-699A-BAEA5BDE0AF7}"/>
                  </a:ext>
                </a:extLst>
              </p:cNvPr>
              <p:cNvSpPr/>
              <p:nvPr/>
            </p:nvSpPr>
            <p:spPr>
              <a:xfrm>
                <a:off x="11811000" y="6477005"/>
                <a:ext cx="222250" cy="2030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3AB4998-4A8F-B12E-4EB8-A7F83FBC9D5A}"/>
                  </a:ext>
                </a:extLst>
              </p:cNvPr>
              <p:cNvSpPr txBox="1"/>
              <p:nvPr/>
            </p:nvSpPr>
            <p:spPr>
              <a:xfrm>
                <a:off x="11811000" y="6478523"/>
                <a:ext cx="222250" cy="200055"/>
              </a:xfrm>
              <a:prstGeom prst="rect">
                <a:avLst/>
              </a:prstGeom>
              <a:grpFill/>
            </p:spPr>
            <p:txBody>
              <a:bodyPr wrap="square" rtlCol="0">
                <a:spAutoFit/>
              </a:bodyPr>
              <a:lstStyle/>
              <a:p>
                <a:pPr algn="ctr"/>
                <a:fld id="{22118994-1E77-481E-A1A3-6C82BDDA1C84}" type="slidenum">
                  <a:rPr lang="en-PK" sz="700" b="1" smtClean="0">
                    <a:solidFill>
                      <a:schemeClr val="bg1"/>
                    </a:solidFill>
                    <a:latin typeface="Poppins" panose="00000500000000000000" pitchFamily="2" charset="0"/>
                    <a:cs typeface="Poppins" panose="00000500000000000000" pitchFamily="2" charset="0"/>
                  </a:rPr>
                  <a:pPr algn="ctr"/>
                  <a:t>9</a:t>
                </a:fld>
                <a:endParaRPr lang="en-PK" sz="700" b="1" dirty="0">
                  <a:solidFill>
                    <a:schemeClr val="bg1"/>
                  </a:solidFill>
                  <a:latin typeface="Poppins" panose="00000500000000000000" pitchFamily="2" charset="0"/>
                  <a:cs typeface="Poppins" panose="00000500000000000000" pitchFamily="2" charset="0"/>
                </a:endParaRPr>
              </a:p>
            </p:txBody>
          </p:sp>
        </p:grpSp>
      </p:grpSp>
    </p:spTree>
    <p:extLst>
      <p:ext uri="{BB962C8B-B14F-4D97-AF65-F5344CB8AC3E}">
        <p14:creationId xmlns:p14="http://schemas.microsoft.com/office/powerpoint/2010/main" val="1176066776"/>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86">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1622</Words>
  <Application>Microsoft Office PowerPoint</Application>
  <PresentationFormat>Widescreen</PresentationFormat>
  <Paragraphs>118</Paragraphs>
  <Slides>19</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Plus Jakarta Sans</vt:lpstr>
      <vt:lpstr>Calibri</vt:lpstr>
      <vt:lpstr>Poppins Light</vt:lpstr>
      <vt:lpstr>Poppins</vt:lpstr>
      <vt:lpstr>Quicksand SemiBold</vt:lpstr>
      <vt:lpstr>Arial</vt:lpstr>
      <vt:lpstr>Poppins SemiBold</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malik asjad</dc:creator>
  <cp:lastModifiedBy>Naimatullah Maitlo</cp:lastModifiedBy>
  <cp:revision>12</cp:revision>
  <dcterms:created xsi:type="dcterms:W3CDTF">2024-04-24T14:13:25Z</dcterms:created>
  <dcterms:modified xsi:type="dcterms:W3CDTF">2024-05-11T02:13:23Z</dcterms:modified>
</cp:coreProperties>
</file>